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57" r:id="rId3"/>
    <p:sldId id="271" r:id="rId4"/>
    <p:sldId id="272" r:id="rId5"/>
    <p:sldId id="273" r:id="rId6"/>
    <p:sldId id="274" r:id="rId7"/>
    <p:sldId id="275" r:id="rId8"/>
    <p:sldId id="268" r:id="rId9"/>
    <p:sldId id="276" r:id="rId10"/>
    <p:sldId id="277" r:id="rId11"/>
    <p:sldId id="264" r:id="rId1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39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10" autoAdjust="0"/>
    <p:restoredTop sz="94517" autoAdjust="0"/>
  </p:normalViewPr>
  <p:slideViewPr>
    <p:cSldViewPr>
      <p:cViewPr varScale="1">
        <p:scale>
          <a:sx n="41" d="100"/>
          <a:sy n="41" d="100"/>
        </p:scale>
        <p:origin x="811" y="43"/>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1143000" y="685800"/>
            <a:ext cx="4572000" cy="3429000"/>
          </a:xfrm>
          <a:prstGeom prst="rect">
            <a:avLst/>
          </a:prstGeom>
        </p:spPr>
        <p:txBody>
          <a:bodyPr/>
          <a:lstStyle/>
          <a:p>
            <a:endParaRPr/>
          </a:p>
        </p:txBody>
      </p:sp>
      <p:sp>
        <p:nvSpPr>
          <p:cNvPr id="49" name="Shape 4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166211256"/>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909977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6" name="Прямоугольник"/>
          <p:cNvSpPr/>
          <p:nvPr/>
        </p:nvSpPr>
        <p:spPr>
          <a:xfrm>
            <a:off x="5166292" y="0"/>
            <a:ext cx="19217708" cy="13716001"/>
          </a:xfrm>
          <a:prstGeom prst="rect">
            <a:avLst/>
          </a:prstGeom>
          <a:solidFill>
            <a:srgbClr val="FFFFFF"/>
          </a:solidFill>
          <a:ln w="12700">
            <a:miter lim="400000"/>
          </a:ln>
        </p:spPr>
        <p:txBody>
          <a:bodyPr lIns="71437" tIns="71437" rIns="71437" bIns="71437" anchor="ctr"/>
          <a:lstStyle/>
          <a:p>
            <a:pPr>
              <a:defRPr sz="3200">
                <a:solidFill>
                  <a:srgbClr val="FFFFFF"/>
                </a:solidFill>
              </a:defRPr>
            </a:pPr>
            <a:endParaRPr/>
          </a:p>
        </p:txBody>
      </p:sp>
      <p:sp>
        <p:nvSpPr>
          <p:cNvPr id="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40" name="–Иван Арсентьев"/>
          <p:cNvSpPr txBox="1">
            <a:spLocks noGrp="1"/>
          </p:cNvSpPr>
          <p:nvPr>
            <p:ph type="body" sz="quarter" idx="13"/>
          </p:nvPr>
        </p:nvSpPr>
        <p:spPr>
          <a:xfrm>
            <a:off x="4833937" y="8947546"/>
            <a:ext cx="14716126" cy="660798"/>
          </a:xfrm>
          <a:prstGeom prst="rect">
            <a:avLst/>
          </a:prstGeom>
        </p:spPr>
        <p:txBody>
          <a:bodyPr anchor="t">
            <a:spAutoFit/>
          </a:bodyPr>
          <a:lstStyle>
            <a:lvl1pPr marL="0" indent="0" algn="ctr">
              <a:spcBef>
                <a:spcPts val="0"/>
              </a:spcBef>
              <a:buSzTx/>
              <a:buNone/>
              <a:defRPr sz="3200">
                <a:latin typeface="Helvetica"/>
                <a:ea typeface="Helvetica"/>
                <a:cs typeface="Helvetica"/>
                <a:sym typeface="Helvetica"/>
              </a:defRPr>
            </a:lvl1pPr>
          </a:lstStyle>
          <a:p>
            <a:r>
              <a:t>–Иван Арсентьев</a:t>
            </a:r>
          </a:p>
        </p:txBody>
      </p:sp>
      <p:sp>
        <p:nvSpPr>
          <p:cNvPr id="41" name="«Место ввода цитаты»."/>
          <p:cNvSpPr txBox="1">
            <a:spLocks noGrp="1"/>
          </p:cNvSpPr>
          <p:nvPr>
            <p:ph type="body" sz="quarter" idx="14"/>
          </p:nvPr>
        </p:nvSpPr>
        <p:spPr>
          <a:xfrm>
            <a:off x="4833937" y="6000353"/>
            <a:ext cx="14716126" cy="965201"/>
          </a:xfrm>
          <a:prstGeom prst="rect">
            <a:avLst/>
          </a:prstGeom>
        </p:spPr>
        <p:txBody>
          <a:bodyPr>
            <a:spAutoFit/>
          </a:bodyPr>
          <a:lstStyle>
            <a:lvl1pPr marL="0" indent="0" algn="ctr">
              <a:spcBef>
                <a:spcPts val="0"/>
              </a:spcBef>
              <a:buSzTx/>
              <a:buNone/>
              <a:defRPr sz="5200"/>
            </a:lvl1pPr>
          </a:lstStyle>
          <a:p>
            <a:r>
              <a:t>«Место ввода цитаты».</a:t>
            </a:r>
          </a:p>
        </p:txBody>
      </p:sp>
      <p:sp>
        <p:nvSpPr>
          <p:cNvPr id="4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44" name="Изображение"/>
          <p:cNvSpPr>
            <a:spLocks noGrp="1"/>
          </p:cNvSpPr>
          <p:nvPr>
            <p:ph type="pic" idx="13"/>
          </p:nvPr>
        </p:nvSpPr>
        <p:spPr>
          <a:xfrm>
            <a:off x="3048000" y="0"/>
            <a:ext cx="18288000" cy="13716000"/>
          </a:xfrm>
          <a:prstGeom prst="rect">
            <a:avLst/>
          </a:prstGeom>
        </p:spPr>
        <p:txBody>
          <a:bodyPr lIns="91439" tIns="45719" rIns="91439" bIns="45719" anchor="t">
            <a:noAutofit/>
          </a:bodyPr>
          <a:lstStyle/>
          <a:p>
            <a:endParaRPr/>
          </a:p>
        </p:txBody>
      </p:sp>
      <p:sp>
        <p:nvSpPr>
          <p:cNvPr id="4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4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bg>
      <p:bgPr>
        <a:solidFill>
          <a:srgbClr val="FFFFFF"/>
        </a:solidFill>
        <a:effectLst/>
      </p:bgPr>
    </p:bg>
    <p:spTree>
      <p:nvGrpSpPr>
        <p:cNvPr id="1" name=""/>
        <p:cNvGrpSpPr/>
        <p:nvPr/>
      </p:nvGrpSpPr>
      <p:grpSpPr>
        <a:xfrm>
          <a:off x="0" y="0"/>
          <a:ext cx="0" cy="0"/>
          <a:chOff x="0" y="0"/>
          <a:chExt cx="0" cy="0"/>
        </a:xfrm>
      </p:grpSpPr>
      <p:sp>
        <p:nvSpPr>
          <p:cNvPr id="9" name="Изображение"/>
          <p:cNvSpPr>
            <a:spLocks noGrp="1"/>
          </p:cNvSpPr>
          <p:nvPr>
            <p:ph type="pic" sz="half" idx="13"/>
          </p:nvPr>
        </p:nvSpPr>
        <p:spPr>
          <a:xfrm>
            <a:off x="5307210" y="892968"/>
            <a:ext cx="13751720" cy="8322470"/>
          </a:xfrm>
          <a:prstGeom prst="rect">
            <a:avLst/>
          </a:prstGeom>
        </p:spPr>
        <p:txBody>
          <a:bodyPr lIns="91439" tIns="45719" rIns="91439" bIns="45719" anchor="t">
            <a:noAutofit/>
          </a:bodyPr>
          <a:lstStyle/>
          <a:p>
            <a:endParaRPr/>
          </a:p>
        </p:txBody>
      </p:sp>
      <p:sp>
        <p:nvSpPr>
          <p:cNvPr id="10" name="Текст заголовка"/>
          <p:cNvSpPr txBox="1">
            <a:spLocks noGrp="1"/>
          </p:cNvSpPr>
          <p:nvPr>
            <p:ph type="title"/>
          </p:nvPr>
        </p:nvSpPr>
        <p:spPr>
          <a:xfrm>
            <a:off x="4833937" y="9447609"/>
            <a:ext cx="14716126" cy="2000251"/>
          </a:xfrm>
          <a:prstGeom prst="rect">
            <a:avLst/>
          </a:prstGeom>
        </p:spPr>
        <p:txBody>
          <a:bodyPr anchor="b"/>
          <a:lstStyle/>
          <a:p>
            <a:r>
              <a:t>Текст заголовка</a:t>
            </a:r>
          </a:p>
        </p:txBody>
      </p:sp>
      <p:sp>
        <p:nvSpPr>
          <p:cNvPr id="11" name="Уровень текста 1…"/>
          <p:cNvSpPr txBox="1">
            <a:spLocks noGrp="1"/>
          </p:cNvSpPr>
          <p:nvPr>
            <p:ph type="body" sz="quarter" idx="1"/>
          </p:nvPr>
        </p:nvSpPr>
        <p:spPr>
          <a:xfrm>
            <a:off x="4833937" y="11519296"/>
            <a:ext cx="14716126" cy="1589486"/>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2" name="Номер слайда"/>
          <p:cNvSpPr txBox="1">
            <a:spLocks noGrp="1"/>
          </p:cNvSpPr>
          <p:nvPr>
            <p:ph type="sldNum" sz="quarter" idx="2"/>
          </p:nvPr>
        </p:nvSpPr>
        <p:spPr>
          <a:xfrm>
            <a:off x="11935814" y="13001625"/>
            <a:ext cx="494513" cy="51117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16" name="Изображение"/>
          <p:cNvSpPr>
            <a:spLocks noGrp="1"/>
          </p:cNvSpPr>
          <p:nvPr>
            <p:ph type="pic" sz="half" idx="13"/>
          </p:nvPr>
        </p:nvSpPr>
        <p:spPr>
          <a:xfrm>
            <a:off x="12495609" y="892968"/>
            <a:ext cx="7500938" cy="11572876"/>
          </a:xfrm>
          <a:prstGeom prst="rect">
            <a:avLst/>
          </a:prstGeom>
        </p:spPr>
        <p:txBody>
          <a:bodyPr lIns="91439" tIns="45719" rIns="91439" bIns="45719" anchor="t">
            <a:noAutofit/>
          </a:bodyPr>
          <a:lstStyle/>
          <a:p>
            <a:endParaRPr/>
          </a:p>
        </p:txBody>
      </p:sp>
      <p:sp>
        <p:nvSpPr>
          <p:cNvPr id="17" name="Текст заголовка"/>
          <p:cNvSpPr txBox="1">
            <a:spLocks noGrp="1"/>
          </p:cNvSpPr>
          <p:nvPr>
            <p:ph type="title"/>
          </p:nvPr>
        </p:nvSpPr>
        <p:spPr>
          <a:xfrm>
            <a:off x="4387453" y="892968"/>
            <a:ext cx="7500938" cy="5607845"/>
          </a:xfrm>
          <a:prstGeom prst="rect">
            <a:avLst/>
          </a:prstGeom>
        </p:spPr>
        <p:txBody>
          <a:bodyPr anchor="b"/>
          <a:lstStyle>
            <a:lvl1pPr>
              <a:defRPr sz="8400"/>
            </a:lvl1pPr>
          </a:lstStyle>
          <a:p>
            <a:r>
              <a:t>Текст заголовка</a:t>
            </a:r>
          </a:p>
        </p:txBody>
      </p:sp>
      <p:sp>
        <p:nvSpPr>
          <p:cNvPr id="18" name="Уровень текста 1…"/>
          <p:cNvSpPr txBox="1">
            <a:spLocks noGrp="1"/>
          </p:cNvSpPr>
          <p:nvPr>
            <p:ph type="body" sz="quarter" idx="1"/>
          </p:nvPr>
        </p:nvSpPr>
        <p:spPr>
          <a:xfrm>
            <a:off x="4387453" y="6697265"/>
            <a:ext cx="7500938" cy="5768579"/>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21"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и пункты">
    <p:bg>
      <p:bgPr>
        <a:solidFill>
          <a:srgbClr val="FFFFFF"/>
        </a:solidFill>
        <a:effectLst/>
      </p:bgPr>
    </p:bg>
    <p:spTree>
      <p:nvGrpSpPr>
        <p:cNvPr id="1" name=""/>
        <p:cNvGrpSpPr/>
        <p:nvPr/>
      </p:nvGrpSpPr>
      <p:grpSpPr>
        <a:xfrm>
          <a:off x="0" y="0"/>
          <a:ext cx="0" cy="0"/>
          <a:chOff x="0" y="0"/>
          <a:chExt cx="0" cy="0"/>
        </a:xfrm>
      </p:grpSpPr>
      <p:sp>
        <p:nvSpPr>
          <p:cNvPr id="23" name="Текст заголовка"/>
          <p:cNvSpPr txBox="1">
            <a:spLocks noGrp="1"/>
          </p:cNvSpPr>
          <p:nvPr>
            <p:ph type="title"/>
          </p:nvPr>
        </p:nvSpPr>
        <p:spPr>
          <a:prstGeom prst="rect">
            <a:avLst/>
          </a:prstGeom>
        </p:spPr>
        <p:txBody>
          <a:bodyPr/>
          <a:lstStyle/>
          <a:p>
            <a:r>
              <a:t>Текст заголовка</a:t>
            </a:r>
          </a:p>
        </p:txBody>
      </p:sp>
      <p:sp>
        <p:nvSpPr>
          <p:cNvPr id="24"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27" name="Изображение"/>
          <p:cNvSpPr>
            <a:spLocks noGrp="1"/>
          </p:cNvSpPr>
          <p:nvPr>
            <p:ph type="pic" sz="quarter" idx="13"/>
          </p:nvPr>
        </p:nvSpPr>
        <p:spPr>
          <a:xfrm>
            <a:off x="12495609" y="3661171"/>
            <a:ext cx="7500938" cy="8840392"/>
          </a:xfrm>
          <a:prstGeom prst="rect">
            <a:avLst/>
          </a:prstGeom>
        </p:spPr>
        <p:txBody>
          <a:bodyPr lIns="91439" tIns="45719" rIns="91439" bIns="45719" anchor="t">
            <a:noAutofit/>
          </a:bodyPr>
          <a:lstStyle/>
          <a:p>
            <a:endParaRPr/>
          </a:p>
        </p:txBody>
      </p:sp>
      <p:sp>
        <p:nvSpPr>
          <p:cNvPr id="28" name="Текст заголовка"/>
          <p:cNvSpPr txBox="1">
            <a:spLocks noGrp="1"/>
          </p:cNvSpPr>
          <p:nvPr>
            <p:ph type="title"/>
          </p:nvPr>
        </p:nvSpPr>
        <p:spPr>
          <a:prstGeom prst="rect">
            <a:avLst/>
          </a:prstGeom>
        </p:spPr>
        <p:txBody>
          <a:bodyPr/>
          <a:lstStyle/>
          <a:p>
            <a:r>
              <a:t>Текст заголовка</a:t>
            </a:r>
          </a:p>
        </p:txBody>
      </p:sp>
      <p:sp>
        <p:nvSpPr>
          <p:cNvPr id="29" name="Уровень текста 1…"/>
          <p:cNvSpPr txBox="1">
            <a:spLocks noGrp="1"/>
          </p:cNvSpPr>
          <p:nvPr>
            <p:ph type="body" sz="quarter" idx="1"/>
          </p:nvPr>
        </p:nvSpPr>
        <p:spPr>
          <a:xfrm>
            <a:off x="4387453" y="3661171"/>
            <a:ext cx="7500938" cy="8840392"/>
          </a:xfrm>
          <a:prstGeom prst="rect">
            <a:avLst/>
          </a:prstGeom>
        </p:spPr>
        <p:txBody>
          <a:bodyPr/>
          <a:lstStyle>
            <a:lvl1pPr marL="465364" indent="-465364">
              <a:spcBef>
                <a:spcPts val="4500"/>
              </a:spcBef>
              <a:defRPr sz="3800"/>
            </a:lvl1pPr>
            <a:lvl2pPr marL="808264" indent="-465364">
              <a:spcBef>
                <a:spcPts val="4500"/>
              </a:spcBef>
              <a:defRPr sz="3800"/>
            </a:lvl2pPr>
            <a:lvl3pPr marL="1151164" indent="-465364">
              <a:spcBef>
                <a:spcPts val="4500"/>
              </a:spcBef>
              <a:defRPr sz="3800"/>
            </a:lvl3pPr>
            <a:lvl4pPr marL="1494064" indent="-465364">
              <a:spcBef>
                <a:spcPts val="4500"/>
              </a:spcBef>
              <a:defRPr sz="3800"/>
            </a:lvl4pPr>
            <a:lvl5pPr marL="1836964" indent="-465364">
              <a:spcBef>
                <a:spcPts val="4500"/>
              </a:spcBef>
              <a:defRPr sz="3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0"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32" name="Уровень текста 1…"/>
          <p:cNvSpPr txBox="1">
            <a:spLocks noGrp="1"/>
          </p:cNvSpPr>
          <p:nvPr>
            <p:ph type="body" idx="1"/>
          </p:nvPr>
        </p:nvSpPr>
        <p:spPr>
          <a:xfrm>
            <a:off x="4387453" y="1785937"/>
            <a:ext cx="15609094" cy="10144126"/>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35" name="Изображение"/>
          <p:cNvSpPr>
            <a:spLocks noGrp="1"/>
          </p:cNvSpPr>
          <p:nvPr>
            <p:ph type="pic" sz="quarter" idx="13"/>
          </p:nvPr>
        </p:nvSpPr>
        <p:spPr>
          <a:xfrm>
            <a:off x="12495609" y="7161609"/>
            <a:ext cx="7500938" cy="5304235"/>
          </a:xfrm>
          <a:prstGeom prst="rect">
            <a:avLst/>
          </a:prstGeom>
        </p:spPr>
        <p:txBody>
          <a:bodyPr lIns="91439" tIns="45719" rIns="91439" bIns="45719" anchor="t">
            <a:noAutofit/>
          </a:bodyPr>
          <a:lstStyle/>
          <a:p>
            <a:endParaRPr/>
          </a:p>
        </p:txBody>
      </p:sp>
      <p:sp>
        <p:nvSpPr>
          <p:cNvPr id="36" name="Изображение"/>
          <p:cNvSpPr>
            <a:spLocks noGrp="1"/>
          </p:cNvSpPr>
          <p:nvPr>
            <p:ph type="pic" sz="quarter" idx="14"/>
          </p:nvPr>
        </p:nvSpPr>
        <p:spPr>
          <a:xfrm>
            <a:off x="12504353" y="1250156"/>
            <a:ext cx="7500939" cy="5304235"/>
          </a:xfrm>
          <a:prstGeom prst="rect">
            <a:avLst/>
          </a:prstGeom>
        </p:spPr>
        <p:txBody>
          <a:bodyPr lIns="91439" tIns="45719" rIns="91439" bIns="45719" anchor="t">
            <a:noAutofit/>
          </a:bodyPr>
          <a:lstStyle/>
          <a:p>
            <a:endParaRPr/>
          </a:p>
        </p:txBody>
      </p:sp>
      <p:sp>
        <p:nvSpPr>
          <p:cNvPr id="37" name="Изображение"/>
          <p:cNvSpPr>
            <a:spLocks noGrp="1"/>
          </p:cNvSpPr>
          <p:nvPr>
            <p:ph type="pic" sz="half" idx="15"/>
          </p:nvPr>
        </p:nvSpPr>
        <p:spPr>
          <a:xfrm>
            <a:off x="4387453" y="1250156"/>
            <a:ext cx="7500938" cy="11215688"/>
          </a:xfrm>
          <a:prstGeom prst="rect">
            <a:avLst/>
          </a:prstGeom>
        </p:spPr>
        <p:txBody>
          <a:bodyPr lIns="91439" tIns="45719" rIns="91439" bIns="45719" anchor="t">
            <a:noAutofit/>
          </a:bodyPr>
          <a:lstStyle/>
          <a:p>
            <a:endParaRPr/>
          </a:p>
        </p:txBody>
      </p:sp>
      <p:sp>
        <p:nvSpPr>
          <p:cNvPr id="38"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4387453" y="625078"/>
            <a:ext cx="15609094" cy="30360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t>Текст заголовка</a:t>
            </a:r>
          </a:p>
        </p:txBody>
      </p:sp>
      <p:sp>
        <p:nvSpPr>
          <p:cNvPr id="3" name="Уровень текста 1…"/>
          <p:cNvSpPr txBox="1">
            <a:spLocks noGrp="1"/>
          </p:cNvSpPr>
          <p:nvPr>
            <p:ph type="body" idx="1"/>
          </p:nvPr>
        </p:nvSpPr>
        <p:spPr>
          <a:xfrm>
            <a:off x="4387453" y="3661171"/>
            <a:ext cx="15609094" cy="88403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11935814" y="13010554"/>
            <a:ext cx="494513" cy="511176"/>
          </a:xfrm>
          <a:prstGeom prst="rect">
            <a:avLst/>
          </a:prstGeom>
          <a:ln w="12700">
            <a:miter lim="400000"/>
          </a:ln>
        </p:spPr>
        <p:txBody>
          <a:bodyPr wrap="none" lIns="71437" tIns="71437" rIns="71437" bIns="71437">
            <a:spAutoFit/>
          </a:bodyPr>
          <a:lstStyle>
            <a:lvl1pPr>
              <a:defRPr sz="24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9pPr>
    </p:titleStyle>
    <p:bodyStyle>
      <a:lvl1pPr marL="617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1pPr>
      <a:lvl2pPr marL="1061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2pPr>
      <a:lvl3pPr marL="1506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3pPr>
      <a:lvl4pPr marL="1950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4pPr>
      <a:lvl5pPr marL="2395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 Id="rId4" Type="http://schemas.openxmlformats.org/officeDocument/2006/relationships/image" Target="../media/image6.jp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 Id="rId6" Type="http://schemas.openxmlformats.org/officeDocument/2006/relationships/image" Target="../media/image9.jpg"/><Relationship Id="rId5" Type="http://schemas.openxmlformats.org/officeDocument/2006/relationships/image" Target="../media/image8.jp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10.png"/><Relationship Id="rId5" Type="http://schemas.openxmlformats.org/officeDocument/2006/relationships/image" Target="../media/image1.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51" name="Линия"/>
          <p:cNvSpPr/>
          <p:nvPr/>
        </p:nvSpPr>
        <p:spPr>
          <a:xfrm flipV="1">
            <a:off x="10370343" y="1604166"/>
            <a:ext cx="1" cy="2777349"/>
          </a:xfrm>
          <a:prstGeom prst="line">
            <a:avLst/>
          </a:prstGeom>
          <a:ln w="12700">
            <a:solidFill>
              <a:srgbClr val="FFFFFF"/>
            </a:solidFill>
            <a:miter lim="400000"/>
          </a:ln>
        </p:spPr>
        <p:txBody>
          <a:bodyPr lIns="71437" tIns="71437" rIns="71437" bIns="71437" anchor="ctr"/>
          <a:lstStyle/>
          <a:p>
            <a:pPr>
              <a:defRPr sz="3200"/>
            </a:pPr>
            <a:endParaRPr/>
          </a:p>
        </p:txBody>
      </p:sp>
      <p:sp>
        <p:nvSpPr>
          <p:cNvPr id="52" name="Очень крутой…"/>
          <p:cNvSpPr txBox="1"/>
          <p:nvPr/>
        </p:nvSpPr>
        <p:spPr>
          <a:xfrm>
            <a:off x="6531494" y="3616729"/>
            <a:ext cx="16129792" cy="522290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lstStyle/>
          <a:p>
            <a:pPr algn="l">
              <a:defRPr sz="7000" b="1" cap="all">
                <a:solidFill>
                  <a:srgbClr val="253957"/>
                </a:solidFill>
                <a:latin typeface="+mn-lt"/>
                <a:ea typeface="+mn-ea"/>
                <a:cs typeface="+mn-cs"/>
                <a:sym typeface="Arial Narrow"/>
              </a:defRPr>
            </a:pPr>
            <a:r>
              <a:rPr lang="ru-RU" sz="7000" cap="all" dirty="0">
                <a:sym typeface="Arial Narrow"/>
              </a:rPr>
              <a:t>Признание недобросовестной конкуренцией действий хозяйствующего субъекта, </a:t>
            </a:r>
          </a:p>
          <a:p>
            <a:pPr algn="l">
              <a:defRPr sz="7000" b="1" cap="all">
                <a:solidFill>
                  <a:srgbClr val="253957"/>
                </a:solidFill>
                <a:latin typeface="+mn-lt"/>
                <a:ea typeface="+mn-ea"/>
                <a:cs typeface="+mn-cs"/>
                <a:sym typeface="Arial Narrow"/>
              </a:defRPr>
            </a:pPr>
            <a:r>
              <a:rPr lang="ru-RU" sz="7000" cap="all" dirty="0">
                <a:sym typeface="Arial Narrow"/>
              </a:rPr>
              <a:t>не являющегося участником товарного рынка</a:t>
            </a:r>
            <a:endParaRPr sz="6000" dirty="0"/>
          </a:p>
        </p:txBody>
      </p:sp>
      <p:sp>
        <p:nvSpPr>
          <p:cNvPr id="53" name="Очень крутой подзаголовок презентации"/>
          <p:cNvSpPr txBox="1"/>
          <p:nvPr/>
        </p:nvSpPr>
        <p:spPr>
          <a:xfrm>
            <a:off x="6531494" y="9901045"/>
            <a:ext cx="11771830" cy="93610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a:defRPr sz="4200">
                <a:solidFill>
                  <a:srgbClr val="253957"/>
                </a:solidFill>
                <a:latin typeface="+mn-lt"/>
                <a:ea typeface="+mn-ea"/>
                <a:cs typeface="+mn-cs"/>
                <a:sym typeface="Arial Narrow"/>
              </a:defRPr>
            </a:lvl1pPr>
          </a:lstStyle>
          <a:p>
            <a:r>
              <a:rPr lang="ru-RU" dirty="0"/>
              <a:t>Юлия Папикян </a:t>
            </a:r>
            <a:r>
              <a:rPr lang="en-US" dirty="0"/>
              <a:t>—</a:t>
            </a:r>
            <a:r>
              <a:rPr lang="ru-RU" dirty="0"/>
              <a:t> главный эксперт ИКПРР</a:t>
            </a:r>
          </a:p>
        </p:txBody>
      </p:sp>
      <p:sp>
        <p:nvSpPr>
          <p:cNvPr id="54" name="Название подразделения,  лаборатории, факультета и т.д."/>
          <p:cNvSpPr txBox="1"/>
          <p:nvPr/>
        </p:nvSpPr>
        <p:spPr>
          <a:xfrm>
            <a:off x="6503368" y="1452147"/>
            <a:ext cx="14292109" cy="7906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1437" tIns="71437" rIns="71437" bIns="71437" anchor="ctr">
            <a:spAutoFit/>
          </a:bodyPr>
          <a:lstStyle/>
          <a:p>
            <a:pPr algn="l">
              <a:defRPr sz="4200">
                <a:solidFill>
                  <a:srgbClr val="253957"/>
                </a:solidFill>
                <a:latin typeface="+mn-lt"/>
                <a:ea typeface="+mn-ea"/>
                <a:cs typeface="+mn-cs"/>
                <a:sym typeface="Arial Narrow"/>
              </a:defRPr>
            </a:pPr>
            <a:r>
              <a:rPr lang="ru-RU" dirty="0"/>
              <a:t>Институт конкурентной политики и регулирования рынков</a:t>
            </a:r>
            <a:endParaRPr dirty="0"/>
          </a:p>
        </p:txBody>
      </p:sp>
      <p:sp>
        <p:nvSpPr>
          <p:cNvPr id="55" name="Москва, 2017"/>
          <p:cNvSpPr txBox="1"/>
          <p:nvPr/>
        </p:nvSpPr>
        <p:spPr>
          <a:xfrm>
            <a:off x="6647384" y="11898559"/>
            <a:ext cx="9443424" cy="5751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l" defTabSz="642937">
              <a:defRPr sz="2800">
                <a:solidFill>
                  <a:srgbClr val="253957"/>
                </a:solidFill>
                <a:latin typeface="+mn-lt"/>
                <a:ea typeface="+mn-ea"/>
                <a:cs typeface="+mn-cs"/>
                <a:sym typeface="Arial Narrow"/>
              </a:defRPr>
            </a:lvl1pPr>
          </a:lstStyle>
          <a:p>
            <a:r>
              <a:rPr dirty="0" err="1"/>
              <a:t>Москва</a:t>
            </a:r>
            <a:r>
              <a:rPr dirty="0"/>
              <a:t>, 20</a:t>
            </a:r>
            <a:r>
              <a:rPr lang="en-US" dirty="0"/>
              <a:t>20</a:t>
            </a:r>
            <a:endParaRPr dirty="0"/>
          </a:p>
        </p:txBody>
      </p:sp>
      <p:pic>
        <p:nvPicPr>
          <p:cNvPr id="56" name="Изображение" descr="Изображение"/>
          <p:cNvPicPr>
            <a:picLocks noChangeAspect="1"/>
          </p:cNvPicPr>
          <p:nvPr/>
        </p:nvPicPr>
        <p:blipFill rotWithShape="1">
          <a:blip r:embed="rId2"/>
          <a:srcRect l="10050" t="-1603" r="9681" b="17226"/>
          <a:stretch/>
        </p:blipFill>
        <p:spPr>
          <a:xfrm>
            <a:off x="1471809" y="1847447"/>
            <a:ext cx="2196244" cy="2232248"/>
          </a:xfrm>
          <a:prstGeom prst="rect">
            <a:avLst/>
          </a:prstGeom>
          <a:ln w="12700">
            <a:miter lim="400000"/>
          </a:ln>
        </p:spPr>
      </p:pic>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3931" y="5159815"/>
            <a:ext cx="1512000" cy="1512000"/>
          </a:xfrm>
          <a:prstGeom prst="rect">
            <a:avLst/>
          </a:prstGeom>
        </p:spPr>
      </p:pic>
      <p:sp>
        <p:nvSpPr>
          <p:cNvPr id="3" name="TextBox 2"/>
          <p:cNvSpPr txBox="1"/>
          <p:nvPr/>
        </p:nvSpPr>
        <p:spPr>
          <a:xfrm>
            <a:off x="1237783" y="6985852"/>
            <a:ext cx="2664296" cy="32400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r>
              <a:rPr lang="ru-RU" sz="1000" dirty="0">
                <a:solidFill>
                  <a:schemeClr val="bg1"/>
                </a:solidFill>
                <a:effectLst>
                  <a:outerShdw blurRad="38100" dist="38100" dir="2700000" algn="tl">
                    <a:srgbClr val="000000">
                      <a:alpha val="43137"/>
                    </a:srgbClr>
                  </a:outerShdw>
                </a:effectLst>
              </a:rPr>
              <a:t>ИНСТИТУТ КОНКУРЕНТНОЙ ПОЛИТИКИ И РЕГУЛИРОВАНИЯ РЫНКОВ</a:t>
            </a:r>
            <a:endParaRPr kumimoji="0" lang="en-US" sz="1000" b="0" i="0" u="none" strike="noStrike" cap="none" spc="0" normalizeH="0" baseline="0" dirty="0">
              <a:ln>
                <a:noFill/>
              </a:ln>
              <a:solidFill>
                <a:schemeClr val="bg1"/>
              </a:solidFill>
              <a:effectLst>
                <a:outerShdw blurRad="38100" dist="38100" dir="2700000" algn="tl">
                  <a:srgbClr val="000000">
                    <a:alpha val="43137"/>
                  </a:srgbClr>
                </a:outerShdw>
              </a:effectLst>
              <a:uFillTx/>
              <a:sym typeface="Helvetica Light"/>
            </a:endParaRPr>
          </a:p>
        </p:txBody>
      </p:sp>
      <p:sp>
        <p:nvSpPr>
          <p:cNvPr id="10" name="TextBox 9"/>
          <p:cNvSpPr txBox="1"/>
          <p:nvPr/>
        </p:nvSpPr>
        <p:spPr>
          <a:xfrm>
            <a:off x="1084766" y="4393732"/>
            <a:ext cx="2970330" cy="45204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r>
              <a:rPr lang="ru-RU" sz="1000" dirty="0">
                <a:solidFill>
                  <a:schemeClr val="bg1"/>
                </a:solidFill>
                <a:effectLst>
                  <a:outerShdw blurRad="38100" dist="38100" dir="2700000" algn="tl">
                    <a:srgbClr val="000000">
                      <a:alpha val="43137"/>
                    </a:srgbClr>
                  </a:outerShdw>
                </a:effectLst>
              </a:rPr>
              <a:t>НАЦИОНАЛЬНЫЙ ИССЛЕДОВАТЕЛЬСКИЙ УНИВЕРСИТЕТ</a:t>
            </a:r>
            <a:endParaRPr kumimoji="0" lang="en-US" sz="1000" b="0" i="0" u="none" strike="noStrike" cap="none" spc="0" normalizeH="0" baseline="0" dirty="0">
              <a:ln>
                <a:noFill/>
              </a:ln>
              <a:solidFill>
                <a:schemeClr val="bg1"/>
              </a:solidFill>
              <a:effectLst>
                <a:outerShdw blurRad="38100" dist="38100" dir="2700000" algn="tl">
                  <a:srgbClr val="000000">
                    <a:alpha val="43137"/>
                  </a:srgbClr>
                </a:outerShdw>
              </a:effectLst>
              <a:uFillTx/>
              <a:sym typeface="Helvetica Light"/>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1065" y="2499130"/>
            <a:ext cx="22152175" cy="140654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pc="-100" dirty="0"/>
              <a:t>Основные выводы по кейсу. </a:t>
            </a:r>
            <a:endParaRPr spc="-100" dirty="0"/>
          </a:p>
        </p:txBody>
      </p:sp>
      <p:sp>
        <p:nvSpPr>
          <p:cNvPr id="62" name="Название подразделения, лаборатории, факультета и т.д."/>
          <p:cNvSpPr txBox="1"/>
          <p:nvPr/>
        </p:nvSpPr>
        <p:spPr>
          <a:xfrm>
            <a:off x="11338744" y="942364"/>
            <a:ext cx="11366416" cy="51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Институт конкурентной политики и регулирования рынков</a:t>
            </a:r>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6944" y="753969"/>
            <a:ext cx="864000" cy="864000"/>
          </a:xfrm>
          <a:prstGeom prst="rect">
            <a:avLst/>
          </a:prstGeom>
          <a:effectLst/>
        </p:spPr>
      </p:pic>
      <p:sp>
        <p:nvSpPr>
          <p:cNvPr id="1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367940" y="4841776"/>
            <a:ext cx="21818424" cy="748883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marL="857250" indent="-857250" algn="l">
              <a:buFont typeface="Wingdings" panose="05000000000000000000" pitchFamily="2" charset="2"/>
              <a:buChar char="Ø"/>
              <a:defRPr sz="2800">
                <a:solidFill>
                  <a:srgbClr val="253957"/>
                </a:solidFill>
                <a:latin typeface="+mn-lt"/>
                <a:ea typeface="+mn-ea"/>
                <a:cs typeface="+mn-cs"/>
                <a:sym typeface="Arial Narrow"/>
              </a:defRPr>
            </a:pPr>
            <a:r>
              <a:rPr lang="ru-RU" sz="6600" spc="100" dirty="0"/>
              <a:t>Давать оценку действиям </a:t>
            </a:r>
            <a:r>
              <a:rPr lang="ru-RU" sz="6600" b="1" spc="100" dirty="0"/>
              <a:t>всех субъектов</a:t>
            </a:r>
            <a:r>
              <a:rPr lang="ru-RU" sz="6600" spc="100" dirty="0"/>
              <a:t>, обладающих правом собственности</a:t>
            </a:r>
            <a:r>
              <a:rPr lang="en-US" sz="6600" spc="100" dirty="0"/>
              <a:t> </a:t>
            </a:r>
            <a:r>
              <a:rPr lang="ru-RU" sz="6600" spc="100" dirty="0"/>
              <a:t>на объекты, связанные с использованием товарных знаков.</a:t>
            </a:r>
          </a:p>
          <a:p>
            <a:pPr marL="857250" indent="-857250" algn="l">
              <a:buFont typeface="Wingdings" panose="05000000000000000000" pitchFamily="2" charset="2"/>
              <a:buChar char="Ø"/>
              <a:defRPr sz="2800">
                <a:solidFill>
                  <a:srgbClr val="253957"/>
                </a:solidFill>
                <a:latin typeface="+mn-lt"/>
                <a:ea typeface="+mn-ea"/>
                <a:cs typeface="+mn-cs"/>
                <a:sym typeface="Arial Narrow"/>
              </a:defRPr>
            </a:pPr>
            <a:endParaRPr lang="ru-RU" sz="6600" b="1" spc="100" dirty="0"/>
          </a:p>
          <a:p>
            <a:pPr marL="857250" indent="-857250" algn="l">
              <a:buFont typeface="Wingdings" panose="05000000000000000000" pitchFamily="2" charset="2"/>
              <a:buChar char="Ø"/>
              <a:defRPr sz="2800">
                <a:solidFill>
                  <a:srgbClr val="253957"/>
                </a:solidFill>
                <a:latin typeface="+mn-lt"/>
                <a:ea typeface="+mn-ea"/>
                <a:cs typeface="+mn-cs"/>
                <a:sym typeface="Arial Narrow"/>
              </a:defRPr>
            </a:pPr>
            <a:r>
              <a:rPr lang="ru-RU" sz="6600" spc="100" dirty="0"/>
              <a:t>Учитывать </a:t>
            </a:r>
            <a:r>
              <a:rPr lang="ru-RU" sz="6600" b="1" spc="100" dirty="0"/>
              <a:t>намерения</a:t>
            </a:r>
            <a:r>
              <a:rPr lang="ru-RU" sz="6600" spc="100" dirty="0"/>
              <a:t> и конечную </a:t>
            </a:r>
            <a:r>
              <a:rPr lang="ru-RU" sz="6600" b="1" spc="100" dirty="0"/>
              <a:t>цель</a:t>
            </a:r>
            <a:r>
              <a:rPr lang="ru-RU" sz="6600" spc="100" dirty="0"/>
              <a:t> каждого из таких лиц в отдельности.</a:t>
            </a:r>
          </a:p>
        </p:txBody>
      </p:sp>
    </p:spTree>
    <p:extLst>
      <p:ext uri="{BB962C8B-B14F-4D97-AF65-F5344CB8AC3E}">
        <p14:creationId xmlns:p14="http://schemas.microsoft.com/office/powerpoint/2010/main" val="3565637846"/>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Адрес: ТехтТехтТехтТехтТехтТехтТехтТехтТехтТехтТехтТехтТехт"/>
          <p:cNvSpPr txBox="1"/>
          <p:nvPr/>
        </p:nvSpPr>
        <p:spPr>
          <a:xfrm>
            <a:off x="11368363" y="11494669"/>
            <a:ext cx="8579502" cy="51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r" defTabSz="642937">
              <a:defRPr sz="2400">
                <a:solidFill>
                  <a:srgbClr val="FFFFFF"/>
                </a:solidFill>
                <a:latin typeface="+mn-lt"/>
                <a:ea typeface="+mn-ea"/>
                <a:cs typeface="+mn-cs"/>
                <a:sym typeface="Arial Narrow"/>
              </a:defRPr>
            </a:lvl1pPr>
          </a:lstStyle>
          <a:p>
            <a:pPr marL="0" marR="0" lvl="0" indent="0" algn="r" defTabSz="642937" rtl="0" eaLnBrk="1" fontAlgn="auto" latinLnBrk="0" hangingPunct="0">
              <a:lnSpc>
                <a:spcPct val="100000"/>
              </a:lnSpc>
              <a:spcBef>
                <a:spcPts val="0"/>
              </a:spcBef>
              <a:spcAft>
                <a:spcPts val="0"/>
              </a:spcAft>
              <a:buClrTx/>
              <a:buSzTx/>
              <a:buFontTx/>
              <a:buNone/>
              <a:tabLst/>
              <a:defRPr/>
            </a:pPr>
            <a:r>
              <a:rPr kumimoji="0" sz="2400" b="0" i="0" u="none" strike="noStrike" kern="0" cap="none" spc="0" normalizeH="0" baseline="0" noProof="0" dirty="0" err="1">
                <a:ln>
                  <a:noFill/>
                </a:ln>
                <a:solidFill>
                  <a:srgbClr val="FFFFFF"/>
                </a:solidFill>
                <a:effectLst/>
                <a:uLnTx/>
                <a:uFillTx/>
                <a:latin typeface="Arial Narrow"/>
                <a:sym typeface="Arial Narrow"/>
              </a:rPr>
              <a:t>Адрес</a:t>
            </a:r>
            <a:r>
              <a:rPr kumimoji="0" sz="2400" b="0" i="0" u="none" strike="noStrike" kern="0" cap="none" spc="0" normalizeH="0" baseline="0" noProof="0" dirty="0">
                <a:ln>
                  <a:noFill/>
                </a:ln>
                <a:solidFill>
                  <a:srgbClr val="FFFFFF"/>
                </a:solidFill>
                <a:effectLst/>
                <a:uLnTx/>
                <a:uFillTx/>
                <a:latin typeface="Arial Narrow"/>
                <a:sym typeface="Arial Narrow"/>
              </a:rPr>
              <a:t>: </a:t>
            </a:r>
            <a:r>
              <a:rPr kumimoji="0" lang="ru-RU" sz="2400" b="0" i="0" u="none" strike="noStrike" kern="0" cap="none" spc="0" normalizeH="0" baseline="0" noProof="0" dirty="0">
                <a:ln>
                  <a:noFill/>
                </a:ln>
                <a:solidFill>
                  <a:srgbClr val="FFFFFF"/>
                </a:solidFill>
                <a:effectLst/>
                <a:uLnTx/>
                <a:uFillTx/>
                <a:latin typeface="Arial Narrow"/>
                <a:sym typeface="Arial Narrow"/>
              </a:rPr>
              <a:t>г. Москва, Покровский б-р, д. 11, </a:t>
            </a:r>
            <a:r>
              <a:rPr kumimoji="0" lang="ru-RU" sz="2400" b="0" i="0" u="none" strike="noStrike" kern="0" cap="none" spc="0" normalizeH="0" baseline="0" noProof="0" dirty="0" err="1">
                <a:ln>
                  <a:noFill/>
                </a:ln>
                <a:solidFill>
                  <a:srgbClr val="FFFFFF"/>
                </a:solidFill>
                <a:effectLst/>
                <a:uLnTx/>
                <a:uFillTx/>
                <a:latin typeface="Arial Narrow"/>
                <a:sym typeface="Arial Narrow"/>
              </a:rPr>
              <a:t>каб</a:t>
            </a:r>
            <a:r>
              <a:rPr kumimoji="0" lang="ru-RU" sz="2400" b="0" i="0" u="none" strike="noStrike" kern="0" cap="none" spc="0" normalizeH="0" baseline="0" noProof="0" dirty="0">
                <a:ln>
                  <a:noFill/>
                </a:ln>
                <a:solidFill>
                  <a:srgbClr val="FFFFFF"/>
                </a:solidFill>
                <a:effectLst/>
                <a:uLnTx/>
                <a:uFillTx/>
                <a:latin typeface="Arial Narrow"/>
                <a:sym typeface="Arial Narrow"/>
              </a:rPr>
              <a:t>. M205</a:t>
            </a:r>
            <a:endParaRPr kumimoji="0" sz="2400" b="0" i="0" u="none" strike="noStrike" kern="0" cap="none" spc="0" normalizeH="0" baseline="0" noProof="0" dirty="0">
              <a:ln>
                <a:noFill/>
              </a:ln>
              <a:solidFill>
                <a:srgbClr val="FFFFFF"/>
              </a:solidFill>
              <a:effectLst/>
              <a:uLnTx/>
              <a:uFillTx/>
              <a:latin typeface="Arial Narrow"/>
              <a:sym typeface="Arial Narrow"/>
            </a:endParaRPr>
          </a:p>
        </p:txBody>
      </p:sp>
      <p:sp>
        <p:nvSpPr>
          <p:cNvPr id="101" name="www.text"/>
          <p:cNvSpPr txBox="1"/>
          <p:nvPr/>
        </p:nvSpPr>
        <p:spPr>
          <a:xfrm>
            <a:off x="4436135" y="11494669"/>
            <a:ext cx="1563177" cy="51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anchor="ctr">
            <a:spAutoFit/>
          </a:bodyPr>
          <a:lstStyle>
            <a:lvl1pPr algn="l" defTabSz="642937">
              <a:defRPr sz="2400">
                <a:solidFill>
                  <a:srgbClr val="FFFFFF"/>
                </a:solidFill>
                <a:latin typeface="+mn-lt"/>
                <a:ea typeface="+mn-ea"/>
                <a:cs typeface="+mn-cs"/>
                <a:sym typeface="Arial Narrow"/>
              </a:defRPr>
            </a:lvl1pPr>
          </a:lstStyle>
          <a:p>
            <a:pPr marL="0" marR="0" lvl="0" indent="0" algn="l" defTabSz="642937" rtl="0" eaLnBrk="1" fontAlgn="auto" latinLnBrk="0" hangingPunct="0">
              <a:lnSpc>
                <a:spcPct val="100000"/>
              </a:lnSpc>
              <a:spcBef>
                <a:spcPts val="0"/>
              </a:spcBef>
              <a:spcAft>
                <a:spcPts val="0"/>
              </a:spcAft>
              <a:buClrTx/>
              <a:buSzTx/>
              <a:buFontTx/>
              <a:buNone/>
              <a:tabLst/>
              <a:defRPr/>
            </a:pPr>
            <a:r>
              <a:rPr kumimoji="0" lang="en-US" sz="2400" b="0" i="0" u="sng" strike="noStrike" kern="0" cap="none" spc="0" normalizeH="0" baseline="0" noProof="0" dirty="0">
                <a:ln>
                  <a:noFill/>
                </a:ln>
                <a:solidFill>
                  <a:srgbClr val="FFFFFF"/>
                </a:solidFill>
                <a:effectLst/>
                <a:uLnTx/>
                <a:uFillTx/>
                <a:latin typeface="Arial Narrow"/>
                <a:sym typeface="Arial Narrow"/>
              </a:rPr>
              <a:t>icpmr.hse.ru</a:t>
            </a:r>
            <a:endParaRPr kumimoji="0" sz="2400" b="0" i="0" u="sng" strike="noStrike" kern="0" cap="none" spc="0" normalizeH="0" baseline="0" noProof="0" dirty="0">
              <a:ln>
                <a:noFill/>
              </a:ln>
              <a:solidFill>
                <a:srgbClr val="FFFFFF"/>
              </a:solidFill>
              <a:effectLst/>
              <a:uLnTx/>
              <a:uFillTx/>
              <a:latin typeface="Arial Narrow"/>
              <a:sym typeface="Arial Narrow"/>
            </a:endParaRPr>
          </a:p>
        </p:txBody>
      </p:sp>
      <p:sp>
        <p:nvSpPr>
          <p:cNvPr id="102" name="Телефон.: +Х (ХХХ) ХХХ ХХХХ"/>
          <p:cNvSpPr txBox="1"/>
          <p:nvPr/>
        </p:nvSpPr>
        <p:spPr>
          <a:xfrm>
            <a:off x="6620083" y="11494669"/>
            <a:ext cx="5067861" cy="51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anchor="ctr">
            <a:spAutoFit/>
          </a:bodyPr>
          <a:lstStyle>
            <a:lvl1pPr algn="l" defTabSz="642937">
              <a:defRPr sz="2400">
                <a:solidFill>
                  <a:srgbClr val="FFFFFF"/>
                </a:solidFill>
                <a:latin typeface="+mn-lt"/>
                <a:ea typeface="+mn-ea"/>
                <a:cs typeface="+mn-cs"/>
                <a:sym typeface="Arial Narrow"/>
              </a:defRPr>
            </a:lvl1pPr>
          </a:lstStyle>
          <a:p>
            <a:pPr marL="0" marR="0" lvl="0" indent="0" algn="l" defTabSz="642937" rtl="0" eaLnBrk="1" fontAlgn="auto" latinLnBrk="0" hangingPunct="0">
              <a:lnSpc>
                <a:spcPct val="100000"/>
              </a:lnSpc>
              <a:spcBef>
                <a:spcPts val="0"/>
              </a:spcBef>
              <a:spcAft>
                <a:spcPts val="0"/>
              </a:spcAft>
              <a:buClrTx/>
              <a:buSzTx/>
              <a:buFontTx/>
              <a:buNone/>
              <a:tabLst/>
              <a:defRPr/>
            </a:pPr>
            <a:r>
              <a:rPr kumimoji="0" sz="2400" b="0" i="0" u="none" strike="noStrike" kern="0" cap="none" spc="0" normalizeH="0" baseline="0" noProof="0" dirty="0" err="1">
                <a:ln>
                  <a:noFill/>
                </a:ln>
                <a:solidFill>
                  <a:srgbClr val="FFFFFF"/>
                </a:solidFill>
                <a:effectLst/>
                <a:uLnTx/>
                <a:uFillTx/>
                <a:latin typeface="Arial Narrow"/>
                <a:sym typeface="Arial Narrow"/>
              </a:rPr>
              <a:t>Телефон</a:t>
            </a:r>
            <a:r>
              <a:rPr kumimoji="0" sz="2400" b="0" i="0" u="none" strike="noStrike" kern="0" cap="none" spc="0" normalizeH="0" baseline="0" noProof="0" dirty="0">
                <a:ln>
                  <a:noFill/>
                </a:ln>
                <a:solidFill>
                  <a:srgbClr val="FFFFFF"/>
                </a:solidFill>
                <a:effectLst/>
                <a:uLnTx/>
                <a:uFillTx/>
                <a:latin typeface="Arial Narrow"/>
                <a:sym typeface="Arial Narrow"/>
              </a:rPr>
              <a:t>.: +</a:t>
            </a:r>
            <a:r>
              <a:rPr kumimoji="0" lang="ru-RU" sz="2400" b="0" i="0" u="none" strike="noStrike" kern="0" cap="none" spc="0" normalizeH="0" baseline="0" noProof="0" dirty="0">
                <a:ln>
                  <a:noFill/>
                </a:ln>
                <a:solidFill>
                  <a:srgbClr val="FFFFFF"/>
                </a:solidFill>
                <a:effectLst/>
                <a:uLnTx/>
                <a:uFillTx/>
                <a:latin typeface="Arial Narrow"/>
                <a:sym typeface="Arial Narrow"/>
              </a:rPr>
              <a:t>7</a:t>
            </a:r>
            <a:r>
              <a:rPr kumimoji="0" sz="2400" b="0" i="0" u="none" strike="noStrike" kern="0" cap="none" spc="0" normalizeH="0" baseline="0" noProof="0" dirty="0">
                <a:ln>
                  <a:noFill/>
                </a:ln>
                <a:solidFill>
                  <a:srgbClr val="FFFFFF"/>
                </a:solidFill>
                <a:effectLst/>
                <a:uLnTx/>
                <a:uFillTx/>
                <a:latin typeface="Arial Narrow"/>
                <a:sym typeface="Arial Narrow"/>
              </a:rPr>
              <a:t> (</a:t>
            </a:r>
            <a:r>
              <a:rPr kumimoji="0" lang="ru-RU" sz="2400" b="0" i="0" u="none" strike="noStrike" kern="0" cap="none" spc="0" normalizeH="0" baseline="0" noProof="0" dirty="0">
                <a:ln>
                  <a:noFill/>
                </a:ln>
                <a:solidFill>
                  <a:srgbClr val="FFFFFF"/>
                </a:solidFill>
                <a:effectLst/>
                <a:uLnTx/>
                <a:uFillTx/>
                <a:latin typeface="Arial Narrow"/>
                <a:sym typeface="Arial Narrow"/>
              </a:rPr>
              <a:t>495</a:t>
            </a:r>
            <a:r>
              <a:rPr kumimoji="0" sz="2400" b="0" i="0" u="none" strike="noStrike" kern="0" cap="none" spc="0" normalizeH="0" baseline="0" noProof="0" dirty="0">
                <a:ln>
                  <a:noFill/>
                </a:ln>
                <a:solidFill>
                  <a:srgbClr val="FFFFFF"/>
                </a:solidFill>
                <a:effectLst/>
                <a:uLnTx/>
                <a:uFillTx/>
                <a:latin typeface="Arial Narrow"/>
                <a:sym typeface="Arial Narrow"/>
              </a:rPr>
              <a:t>) </a:t>
            </a:r>
            <a:r>
              <a:rPr kumimoji="0" lang="ru-RU" sz="2400" b="0" i="0" u="none" strike="noStrike" kern="0" cap="none" spc="0" normalizeH="0" baseline="0" noProof="0" dirty="0">
                <a:ln>
                  <a:noFill/>
                </a:ln>
                <a:solidFill>
                  <a:srgbClr val="FFFFFF"/>
                </a:solidFill>
                <a:effectLst/>
                <a:uLnTx/>
                <a:uFillTx/>
                <a:latin typeface="Arial Narrow"/>
                <a:sym typeface="Arial Narrow"/>
              </a:rPr>
              <a:t>772-95-90, доб. 156-70</a:t>
            </a:r>
            <a:endParaRPr kumimoji="0" sz="2400" b="0" i="0" u="none" strike="noStrike" kern="0" cap="none" spc="0" normalizeH="0" baseline="0" noProof="0" dirty="0">
              <a:ln>
                <a:noFill/>
              </a:ln>
              <a:solidFill>
                <a:srgbClr val="FFFFFF"/>
              </a:solidFill>
              <a:effectLst/>
              <a:uLnTx/>
              <a:uFillTx/>
              <a:latin typeface="Arial Narrow"/>
              <a:sym typeface="Arial Narrow"/>
            </a:endParaRPr>
          </a:p>
        </p:txBody>
      </p:sp>
      <p:grpSp>
        <p:nvGrpSpPr>
          <p:cNvPr id="2" name="Группа 1"/>
          <p:cNvGrpSpPr/>
          <p:nvPr/>
        </p:nvGrpSpPr>
        <p:grpSpPr>
          <a:xfrm>
            <a:off x="7734774" y="4986204"/>
            <a:ext cx="8914452" cy="3743592"/>
            <a:chOff x="1981272" y="1817356"/>
            <a:chExt cx="8914452" cy="3743592"/>
          </a:xfrm>
        </p:grpSpPr>
        <p:pic>
          <p:nvPicPr>
            <p:cNvPr id="6" name="Изображение" descr="Изображение"/>
            <p:cNvPicPr>
              <a:picLocks noChangeAspect="1"/>
            </p:cNvPicPr>
            <p:nvPr/>
          </p:nvPicPr>
          <p:blipFill rotWithShape="1">
            <a:blip r:embed="rId2"/>
            <a:srcRect l="10050" t="-1603" r="9681" b="17226"/>
            <a:stretch/>
          </p:blipFill>
          <p:spPr>
            <a:xfrm>
              <a:off x="2470911" y="1817356"/>
              <a:ext cx="2833542" cy="2880000"/>
            </a:xfrm>
            <a:prstGeom prst="rect">
              <a:avLst/>
            </a:prstGeom>
            <a:ln w="12700">
              <a:miter lim="400000"/>
            </a:ln>
          </p:spPr>
        </p:pic>
        <p:pic>
          <p:nvPicPr>
            <p:cNvPr id="7" name="Рисунок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82013" y="2285356"/>
              <a:ext cx="1944000" cy="1944000"/>
            </a:xfrm>
            <a:prstGeom prst="rect">
              <a:avLst/>
            </a:prstGeom>
          </p:spPr>
        </p:pic>
        <p:sp>
          <p:nvSpPr>
            <p:cNvPr id="8" name="TextBox 7"/>
            <p:cNvSpPr txBox="1"/>
            <p:nvPr/>
          </p:nvSpPr>
          <p:spPr>
            <a:xfrm>
              <a:off x="7151440" y="4985792"/>
              <a:ext cx="3744284" cy="57515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r>
                <a:rPr lang="ru-RU" sz="1400" dirty="0">
                  <a:solidFill>
                    <a:schemeClr val="bg1"/>
                  </a:solidFill>
                  <a:effectLst>
                    <a:outerShdw blurRad="38100" dist="38100" dir="2700000" algn="tl">
                      <a:srgbClr val="000000">
                        <a:alpha val="43137"/>
                      </a:srgbClr>
                    </a:outerShdw>
                  </a:effectLst>
                </a:rPr>
                <a:t>ИНСТИТУТ КОНКУРЕНТНОЙ ПОЛИТИКИ И РЕГУЛИРОВАНИЯ РЫНКОВ</a:t>
              </a:r>
              <a:endParaRPr kumimoji="0" lang="en-US" sz="1400" b="0" i="0" u="none" strike="noStrike" cap="none" spc="0" normalizeH="0" baseline="0" dirty="0">
                <a:ln>
                  <a:noFill/>
                </a:ln>
                <a:solidFill>
                  <a:schemeClr val="bg1"/>
                </a:solidFill>
                <a:effectLst>
                  <a:outerShdw blurRad="38100" dist="38100" dir="2700000" algn="tl">
                    <a:srgbClr val="000000">
                      <a:alpha val="43137"/>
                    </a:srgbClr>
                  </a:outerShdw>
                </a:effectLst>
                <a:uFillTx/>
                <a:sym typeface="Helvetica Light"/>
              </a:endParaRPr>
            </a:p>
          </p:txBody>
        </p:sp>
        <p:sp>
          <p:nvSpPr>
            <p:cNvPr id="9" name="TextBox 8"/>
            <p:cNvSpPr txBox="1"/>
            <p:nvPr/>
          </p:nvSpPr>
          <p:spPr>
            <a:xfrm>
              <a:off x="1981272" y="4985792"/>
              <a:ext cx="3812819" cy="57515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r>
                <a:rPr lang="ru-RU" sz="1400" dirty="0">
                  <a:solidFill>
                    <a:schemeClr val="bg1"/>
                  </a:solidFill>
                  <a:effectLst>
                    <a:outerShdw blurRad="38100" dist="38100" dir="2700000" algn="tl">
                      <a:srgbClr val="000000">
                        <a:alpha val="43137"/>
                      </a:srgbClr>
                    </a:outerShdw>
                  </a:effectLst>
                </a:rPr>
                <a:t>НАЦИОНАЛЬНЫЙ ИССЛЕДОВАТЕЛЬСКИЙ УНИВЕРСИТЕТ</a:t>
              </a:r>
              <a:endParaRPr kumimoji="0" lang="en-US" sz="1400" b="0" i="0" u="none" strike="noStrike" cap="none" spc="0" normalizeH="0" baseline="0" dirty="0">
                <a:ln>
                  <a:noFill/>
                </a:ln>
                <a:solidFill>
                  <a:schemeClr val="bg1"/>
                </a:solidFill>
                <a:effectLst>
                  <a:outerShdw blurRad="38100" dist="38100" dir="2700000" algn="tl">
                    <a:srgbClr val="000000">
                      <a:alpha val="43137"/>
                    </a:srgbClr>
                  </a:outerShdw>
                </a:effectLst>
                <a:uFillTx/>
                <a:sym typeface="Helvetica Light"/>
              </a:endParaRPr>
            </a:p>
          </p:txBody>
        </p:sp>
      </p:grpSp>
      <p:sp>
        <p:nvSpPr>
          <p:cNvPr id="3" name="Прямоугольник 2">
            <a:extLst>
              <a:ext uri="{FF2B5EF4-FFF2-40B4-BE49-F238E27FC236}">
                <a16:creationId xmlns:a16="http://schemas.microsoft.com/office/drawing/2014/main" id="{30409BFE-7D1D-4E70-ABF7-E8E522FB1E40}"/>
              </a:ext>
            </a:extLst>
          </p:cNvPr>
          <p:cNvSpPr/>
          <p:nvPr/>
        </p:nvSpPr>
        <p:spPr>
          <a:xfrm>
            <a:off x="4847184" y="2433476"/>
            <a:ext cx="15409712" cy="1252265"/>
          </a:xfrm>
          <a:prstGeom prst="rect">
            <a:avLst/>
          </a:prstGeom>
          <a:no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ru-RU" sz="7200" b="1" i="0" u="none" strike="noStrike" cap="none" spc="0" normalizeH="0" baseline="0" dirty="0">
                <a:ln>
                  <a:noFill/>
                </a:ln>
                <a:solidFill>
                  <a:srgbClr val="FFFFFF"/>
                </a:solidFill>
                <a:effectLst/>
                <a:uFillTx/>
                <a:latin typeface="+mj-lt"/>
                <a:ea typeface="+mj-ea"/>
                <a:cs typeface="+mj-cs"/>
                <a:sym typeface="Helvetica Light"/>
              </a:rPr>
              <a:t>Спасибо за внимание!</a:t>
            </a:r>
          </a:p>
        </p:txBody>
      </p:sp>
    </p:spTree>
    <p:extLst>
      <p:ext uri="{BB962C8B-B14F-4D97-AF65-F5344CB8AC3E}">
        <p14:creationId xmlns:p14="http://schemas.microsoft.com/office/powerpoint/2010/main" val="837278818"/>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26606" y="2376566"/>
            <a:ext cx="19534346" cy="1152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a:solidFill>
                  <a:srgbClr val="253957"/>
                </a:solidFill>
              </a:rPr>
              <a:t>НЕДОБРОСОВЕСТНАЯ КОНКУРЕНЦИЯ.</a:t>
            </a:r>
            <a:endParaRPr dirty="0">
              <a:solidFill>
                <a:srgbClr val="253957"/>
              </a:solidFill>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201065" y="3694919"/>
            <a:ext cx="21504095" cy="96927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2800">
                <a:solidFill>
                  <a:srgbClr val="253957"/>
                </a:solidFill>
                <a:latin typeface="+mn-lt"/>
                <a:ea typeface="+mn-ea"/>
                <a:cs typeface="+mn-cs"/>
                <a:sym typeface="Arial Narrow"/>
              </a:defRPr>
            </a:pPr>
            <a:endParaRPr lang="ru-RU" sz="4400" dirty="0"/>
          </a:p>
          <a:p>
            <a:pPr algn="r">
              <a:defRPr sz="2800">
                <a:solidFill>
                  <a:srgbClr val="253957"/>
                </a:solidFill>
                <a:latin typeface="+mn-lt"/>
                <a:ea typeface="+mn-ea"/>
                <a:cs typeface="+mn-cs"/>
                <a:sym typeface="Arial Narrow"/>
              </a:defRPr>
            </a:pPr>
            <a:endParaRPr lang="ru-RU" sz="4400" i="1" dirty="0"/>
          </a:p>
          <a:p>
            <a:pPr algn="r">
              <a:defRPr sz="2800">
                <a:solidFill>
                  <a:srgbClr val="253957"/>
                </a:solidFill>
                <a:latin typeface="+mn-lt"/>
                <a:ea typeface="+mn-ea"/>
                <a:cs typeface="+mn-cs"/>
                <a:sym typeface="Arial Narrow"/>
              </a:defRPr>
            </a:pPr>
            <a:endParaRPr lang="ru-RU" sz="4400" i="1" dirty="0"/>
          </a:p>
          <a:p>
            <a:pPr algn="r">
              <a:defRPr sz="2800">
                <a:solidFill>
                  <a:srgbClr val="253957"/>
                </a:solidFill>
                <a:latin typeface="+mn-lt"/>
                <a:ea typeface="+mn-ea"/>
                <a:cs typeface="+mn-cs"/>
                <a:sym typeface="Arial Narrow"/>
              </a:defRPr>
            </a:pPr>
            <a:endParaRPr lang="ru-RU" sz="4400" i="1" dirty="0"/>
          </a:p>
          <a:p>
            <a:pPr algn="r">
              <a:defRPr sz="2800">
                <a:solidFill>
                  <a:srgbClr val="253957"/>
                </a:solidFill>
                <a:latin typeface="+mn-lt"/>
                <a:ea typeface="+mn-ea"/>
                <a:cs typeface="+mn-cs"/>
                <a:sym typeface="Arial Narrow"/>
              </a:defRPr>
            </a:pPr>
            <a:endParaRPr lang="ru-RU" sz="4400" i="1" dirty="0"/>
          </a:p>
          <a:p>
            <a:pPr algn="r">
              <a:defRPr sz="2800">
                <a:solidFill>
                  <a:srgbClr val="253957"/>
                </a:solidFill>
                <a:latin typeface="+mn-lt"/>
                <a:ea typeface="+mn-ea"/>
                <a:cs typeface="+mn-cs"/>
                <a:sym typeface="Arial Narrow"/>
              </a:defRPr>
            </a:pPr>
            <a:endParaRPr lang="ru-RU" sz="4400" i="1" dirty="0"/>
          </a:p>
          <a:p>
            <a:pPr algn="r">
              <a:defRPr sz="2800">
                <a:solidFill>
                  <a:srgbClr val="253957"/>
                </a:solidFill>
                <a:latin typeface="+mn-lt"/>
                <a:ea typeface="+mn-ea"/>
                <a:cs typeface="+mn-cs"/>
                <a:sym typeface="Arial Narrow"/>
              </a:defRPr>
            </a:pPr>
            <a:endParaRPr lang="ru-RU" sz="4400" i="1" dirty="0"/>
          </a:p>
          <a:p>
            <a:pPr algn="r">
              <a:defRPr sz="2800">
                <a:solidFill>
                  <a:srgbClr val="253957"/>
                </a:solidFill>
                <a:latin typeface="+mn-lt"/>
                <a:ea typeface="+mn-ea"/>
                <a:cs typeface="+mn-cs"/>
                <a:sym typeface="Arial Narrow"/>
              </a:defRPr>
            </a:pPr>
            <a:endParaRPr lang="ru-RU" sz="4400" i="1" dirty="0"/>
          </a:p>
          <a:p>
            <a:pPr algn="r">
              <a:defRPr sz="2800">
                <a:solidFill>
                  <a:srgbClr val="253957"/>
                </a:solidFill>
                <a:latin typeface="+mn-lt"/>
                <a:ea typeface="+mn-ea"/>
                <a:cs typeface="+mn-cs"/>
                <a:sym typeface="Arial Narrow"/>
              </a:defRPr>
            </a:pPr>
            <a:endParaRPr lang="ru-RU" sz="4400" i="1" dirty="0"/>
          </a:p>
          <a:p>
            <a:pPr algn="r">
              <a:defRPr sz="2800">
                <a:solidFill>
                  <a:srgbClr val="253957"/>
                </a:solidFill>
                <a:latin typeface="+mn-lt"/>
                <a:ea typeface="+mn-ea"/>
                <a:cs typeface="+mn-cs"/>
                <a:sym typeface="Arial Narrow"/>
              </a:defRPr>
            </a:pPr>
            <a:endParaRPr lang="ru-RU" sz="4400" i="1" dirty="0"/>
          </a:p>
          <a:p>
            <a:pPr algn="r">
              <a:defRPr sz="2800">
                <a:solidFill>
                  <a:srgbClr val="253957"/>
                </a:solidFill>
                <a:latin typeface="+mn-lt"/>
                <a:ea typeface="+mn-ea"/>
                <a:cs typeface="+mn-cs"/>
                <a:sym typeface="Arial Narrow"/>
              </a:defRPr>
            </a:pPr>
            <a:endParaRPr lang="ru-RU" sz="4400" i="1" dirty="0"/>
          </a:p>
          <a:p>
            <a:pPr algn="r">
              <a:defRPr sz="2800">
                <a:solidFill>
                  <a:srgbClr val="253957"/>
                </a:solidFill>
                <a:latin typeface="+mn-lt"/>
                <a:ea typeface="+mn-ea"/>
                <a:cs typeface="+mn-cs"/>
                <a:sym typeface="Arial Narrow"/>
              </a:defRPr>
            </a:pPr>
            <a:endParaRPr lang="ru-RU" sz="4400" i="1" dirty="0"/>
          </a:p>
          <a:p>
            <a:pPr algn="r">
              <a:defRPr sz="2800">
                <a:solidFill>
                  <a:srgbClr val="253957"/>
                </a:solidFill>
                <a:latin typeface="+mn-lt"/>
                <a:ea typeface="+mn-ea"/>
                <a:cs typeface="+mn-cs"/>
                <a:sym typeface="Arial Narrow"/>
              </a:defRPr>
            </a:pPr>
            <a:endParaRPr lang="ru-RU" sz="4400" i="1" dirty="0"/>
          </a:p>
          <a:p>
            <a:pPr algn="r">
              <a:defRPr sz="2800">
                <a:solidFill>
                  <a:srgbClr val="253957"/>
                </a:solidFill>
                <a:latin typeface="+mn-lt"/>
                <a:ea typeface="+mn-ea"/>
                <a:cs typeface="+mn-cs"/>
                <a:sym typeface="Arial Narrow"/>
              </a:defRPr>
            </a:pPr>
            <a:r>
              <a:rPr lang="ru-RU" sz="4400" i="1" dirty="0"/>
              <a:t>(п. 9 ст. 4 Закона о защите конкуренции)</a:t>
            </a:r>
          </a:p>
        </p:txBody>
      </p:sp>
      <p:sp>
        <p:nvSpPr>
          <p:cNvPr id="62" name="Название подразделения, лаборатории, факультета и т.д."/>
          <p:cNvSpPr txBox="1"/>
          <p:nvPr/>
        </p:nvSpPr>
        <p:spPr>
          <a:xfrm>
            <a:off x="11338744" y="942364"/>
            <a:ext cx="11366416" cy="51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Институт конкурентной политики и регулирования рынков</a:t>
            </a:r>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6944" y="753969"/>
            <a:ext cx="864000" cy="864000"/>
          </a:xfrm>
          <a:prstGeom prst="rect">
            <a:avLst/>
          </a:prstGeom>
          <a:effectLst/>
        </p:spPr>
      </p:pic>
      <p:sp>
        <p:nvSpPr>
          <p:cNvPr id="3" name="Прямоугольник 2">
            <a:extLst>
              <a:ext uri="{FF2B5EF4-FFF2-40B4-BE49-F238E27FC236}">
                <a16:creationId xmlns:a16="http://schemas.microsoft.com/office/drawing/2014/main" id="{E2ABEF3A-0C17-4690-A95E-1B2FB8273412}"/>
              </a:ext>
            </a:extLst>
          </p:cNvPr>
          <p:cNvSpPr/>
          <p:nvPr/>
        </p:nvSpPr>
        <p:spPr>
          <a:xfrm>
            <a:off x="1391283" y="4400275"/>
            <a:ext cx="11307860" cy="6607577"/>
          </a:xfrm>
          <a:prstGeom prst="rect">
            <a:avLst/>
          </a:prstGeom>
          <a:no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algn="l"/>
            <a:r>
              <a:rPr lang="ru-RU" sz="6000" dirty="0">
                <a:solidFill>
                  <a:schemeClr val="accent1">
                    <a:lumMod val="50000"/>
                  </a:schemeClr>
                </a:solidFill>
                <a:latin typeface="+mn-lt"/>
              </a:rPr>
              <a:t>Признание хозяйствующего субъекта, </a:t>
            </a:r>
            <a:r>
              <a:rPr lang="ru-RU" sz="6000" b="1" dirty="0">
                <a:solidFill>
                  <a:schemeClr val="accent1">
                    <a:lumMod val="50000"/>
                  </a:schemeClr>
                </a:solidFill>
                <a:latin typeface="+mn-lt"/>
              </a:rPr>
              <a:t>фактически </a:t>
            </a:r>
            <a:r>
              <a:rPr lang="ru-RU" sz="6000" dirty="0">
                <a:solidFill>
                  <a:schemeClr val="accent1">
                    <a:lumMod val="50000"/>
                  </a:schemeClr>
                </a:solidFill>
                <a:latin typeface="+mn-lt"/>
              </a:rPr>
              <a:t>не осуществляющего деятельность на установленном товарном рынке, </a:t>
            </a:r>
            <a:r>
              <a:rPr lang="ru-RU" sz="6000" dirty="0">
                <a:solidFill>
                  <a:srgbClr val="FF0000"/>
                </a:solidFill>
                <a:latin typeface="+mn-lt"/>
              </a:rPr>
              <a:t>но имеющего </a:t>
            </a:r>
            <a:r>
              <a:rPr lang="ru-RU" sz="6000" b="1" dirty="0">
                <a:solidFill>
                  <a:srgbClr val="FF0000"/>
                </a:solidFill>
                <a:latin typeface="+mn-lt"/>
              </a:rPr>
              <a:t>потенциальную возможность </a:t>
            </a:r>
            <a:r>
              <a:rPr lang="ru-RU" sz="6000" dirty="0">
                <a:solidFill>
                  <a:srgbClr val="FF0000"/>
                </a:solidFill>
                <a:latin typeface="+mn-lt"/>
              </a:rPr>
              <a:t>выхода на рынок</a:t>
            </a:r>
            <a:r>
              <a:rPr lang="ru-RU" sz="6000" dirty="0">
                <a:solidFill>
                  <a:schemeClr val="accent1">
                    <a:lumMod val="50000"/>
                  </a:schemeClr>
                </a:solidFill>
                <a:latin typeface="+mn-lt"/>
              </a:rPr>
              <a:t>, </a:t>
            </a:r>
            <a:r>
              <a:rPr lang="ru-RU" sz="6000" b="1" dirty="0">
                <a:solidFill>
                  <a:schemeClr val="accent1">
                    <a:lumMod val="50000"/>
                  </a:schemeClr>
                </a:solidFill>
                <a:latin typeface="+mn-lt"/>
              </a:rPr>
              <a:t>недобросовестным</a:t>
            </a:r>
            <a:r>
              <a:rPr lang="ru-RU" sz="6000" dirty="0">
                <a:solidFill>
                  <a:schemeClr val="accent1">
                    <a:lumMod val="50000"/>
                  </a:schemeClr>
                </a:solidFill>
                <a:latin typeface="+mn-lt"/>
              </a:rPr>
              <a:t> конкурентом</a:t>
            </a:r>
            <a:r>
              <a:rPr lang="ru-RU" sz="5400" dirty="0">
                <a:solidFill>
                  <a:schemeClr val="accent1">
                    <a:lumMod val="50000"/>
                  </a:schemeClr>
                </a:solidFill>
                <a:latin typeface="+mn-lt"/>
              </a:rPr>
              <a:t>.</a:t>
            </a:r>
            <a:endParaRPr kumimoji="0" lang="ru-RU" sz="5400" b="0" i="0" u="none" strike="noStrike" cap="none" spc="0" normalizeH="0" baseline="0" dirty="0">
              <a:ln>
                <a:noFill/>
              </a:ln>
              <a:solidFill>
                <a:schemeClr val="accent1">
                  <a:lumMod val="50000"/>
                </a:schemeClr>
              </a:solidFill>
              <a:effectLst/>
              <a:uFillTx/>
              <a:latin typeface="+mn-lt"/>
              <a:sym typeface="Helvetica Light"/>
            </a:endParaRPr>
          </a:p>
        </p:txBody>
      </p:sp>
      <p:pic>
        <p:nvPicPr>
          <p:cNvPr id="6" name="Рисунок 5" descr="Изображение выглядит как рисунок, часы&#10;&#10;Автоматически созданное описание">
            <a:extLst>
              <a:ext uri="{FF2B5EF4-FFF2-40B4-BE49-F238E27FC236}">
                <a16:creationId xmlns:a16="http://schemas.microsoft.com/office/drawing/2014/main" id="{FE8904EA-F462-431F-960C-C222EB8D3B9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937773" y="4082532"/>
            <a:ext cx="9389925" cy="7243064"/>
          </a:xfrm>
          <a:prstGeom prst="rect">
            <a:avLst/>
          </a:prstGeom>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26606" y="2376565"/>
            <a:ext cx="21838602" cy="23211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a:t>«Потенциальные конкуренты» </a:t>
            </a:r>
            <a:br>
              <a:rPr lang="ru-RU" dirty="0"/>
            </a:br>
            <a:r>
              <a:rPr lang="ru-RU" dirty="0"/>
              <a:t>в практике антимонопольных органов (1).</a:t>
            </a:r>
            <a:endParaRPr dirty="0"/>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201065" y="4859750"/>
            <a:ext cx="21720127" cy="85278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2800">
                <a:solidFill>
                  <a:srgbClr val="253957"/>
                </a:solidFill>
                <a:latin typeface="+mn-lt"/>
                <a:ea typeface="+mn-ea"/>
                <a:cs typeface="+mn-cs"/>
                <a:sym typeface="Arial Narrow"/>
              </a:defRPr>
            </a:pPr>
            <a:endParaRPr lang="ru-RU" sz="4400" dirty="0"/>
          </a:p>
          <a:p>
            <a:pPr algn="r">
              <a:defRPr sz="2800">
                <a:solidFill>
                  <a:srgbClr val="253957"/>
                </a:solidFill>
                <a:latin typeface="+mn-lt"/>
                <a:ea typeface="+mn-ea"/>
                <a:cs typeface="+mn-cs"/>
                <a:sym typeface="Arial Narrow"/>
              </a:defRPr>
            </a:pPr>
            <a:r>
              <a:rPr lang="ru-RU" sz="5400" i="1" dirty="0"/>
              <a:t>«Потенциальными конкурентами являются хозяйствующие субъекты, имеющие все необходимые возможности, в том числе </a:t>
            </a:r>
            <a:r>
              <a:rPr lang="ru-RU" sz="5400" b="1" i="1" dirty="0"/>
              <a:t>ресурсы, оборудование, персонал</a:t>
            </a:r>
            <a:r>
              <a:rPr lang="ru-RU" sz="5400" i="1" dirty="0"/>
              <a:t> и т.п., для производства соответствующего товара, выполнения работы или оказания услуги и намеренные выйти на данный рынок, но не осуществляющие эту деятельность на текущий момент».</a:t>
            </a:r>
          </a:p>
          <a:p>
            <a:pPr algn="r">
              <a:defRPr sz="2800">
                <a:solidFill>
                  <a:srgbClr val="253957"/>
                </a:solidFill>
                <a:latin typeface="+mn-lt"/>
                <a:ea typeface="+mn-ea"/>
                <a:cs typeface="+mn-cs"/>
                <a:sym typeface="Arial Narrow"/>
              </a:defRPr>
            </a:pPr>
            <a:endParaRPr lang="ru-RU" sz="4400" i="1" dirty="0"/>
          </a:p>
          <a:p>
            <a:pPr algn="r">
              <a:defRPr sz="2800">
                <a:solidFill>
                  <a:srgbClr val="253957"/>
                </a:solidFill>
                <a:latin typeface="+mn-lt"/>
                <a:ea typeface="+mn-ea"/>
                <a:cs typeface="+mn-cs"/>
                <a:sym typeface="Arial Narrow"/>
              </a:defRPr>
            </a:pPr>
            <a:endParaRPr lang="ru-RU" sz="4400" i="1" dirty="0"/>
          </a:p>
          <a:p>
            <a:pPr algn="r">
              <a:defRPr sz="2800">
                <a:solidFill>
                  <a:srgbClr val="253957"/>
                </a:solidFill>
                <a:latin typeface="+mn-lt"/>
                <a:ea typeface="+mn-ea"/>
                <a:cs typeface="+mn-cs"/>
                <a:sym typeface="Arial Narrow"/>
              </a:defRPr>
            </a:pPr>
            <a:r>
              <a:rPr lang="ru-RU" sz="4400" i="1" dirty="0"/>
              <a:t>(Решение УФАС по Республике Татарстан от 27 июня 2019 г. № 08-18/2019,</a:t>
            </a:r>
          </a:p>
          <a:p>
            <a:pPr algn="r">
              <a:defRPr sz="2800">
                <a:solidFill>
                  <a:srgbClr val="253957"/>
                </a:solidFill>
                <a:latin typeface="+mn-lt"/>
                <a:ea typeface="+mn-ea"/>
                <a:cs typeface="+mn-cs"/>
                <a:sym typeface="Arial Narrow"/>
              </a:defRPr>
            </a:pPr>
            <a:r>
              <a:rPr lang="ru-RU" sz="4400" i="1" dirty="0"/>
              <a:t>по признакам нарушения части 1 статьи 14.1 </a:t>
            </a:r>
            <a:r>
              <a:rPr lang="ru-RU" sz="4400" i="1" dirty="0" err="1"/>
              <a:t>ЗоЗК</a:t>
            </a:r>
            <a:r>
              <a:rPr lang="ru-RU" sz="4400" i="1" dirty="0"/>
              <a:t> )</a:t>
            </a:r>
          </a:p>
        </p:txBody>
      </p:sp>
      <p:sp>
        <p:nvSpPr>
          <p:cNvPr id="62" name="Название подразделения, лаборатории, факультета и т.д."/>
          <p:cNvSpPr txBox="1"/>
          <p:nvPr/>
        </p:nvSpPr>
        <p:spPr>
          <a:xfrm>
            <a:off x="11338744" y="942364"/>
            <a:ext cx="11366416" cy="51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Институт конкурентной политики и регулирования рынков</a:t>
            </a:r>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6944" y="753969"/>
            <a:ext cx="864000" cy="864000"/>
          </a:xfrm>
          <a:prstGeom prst="rect">
            <a:avLst/>
          </a:prstGeom>
          <a:effectLst/>
        </p:spPr>
      </p:pic>
    </p:spTree>
    <p:extLst>
      <p:ext uri="{BB962C8B-B14F-4D97-AF65-F5344CB8AC3E}">
        <p14:creationId xmlns:p14="http://schemas.microsoft.com/office/powerpoint/2010/main" val="4502336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1065" y="2106523"/>
            <a:ext cx="20182418" cy="26092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7000" b="1" cap="all" dirty="0">
                <a:solidFill>
                  <a:srgbClr val="253957"/>
                </a:solidFill>
                <a:sym typeface="Arial Narrow"/>
              </a:rPr>
              <a:t>«Потенциальные конкуренты» </a:t>
            </a:r>
            <a:br>
              <a:rPr lang="ru-RU" sz="7000" b="1" cap="all" dirty="0">
                <a:solidFill>
                  <a:srgbClr val="253957"/>
                </a:solidFill>
                <a:sym typeface="Arial Narrow"/>
              </a:rPr>
            </a:br>
            <a:r>
              <a:rPr lang="ru-RU" sz="7000" b="1" cap="all" dirty="0">
                <a:solidFill>
                  <a:srgbClr val="253957"/>
                </a:solidFill>
                <a:sym typeface="Arial Narrow"/>
              </a:rPr>
              <a:t>в практике антимонопольных органов (2).</a:t>
            </a: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407000" y="4409728"/>
            <a:ext cx="23094502" cy="64537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r"/>
            <a:r>
              <a:rPr lang="ru-RU" i="1" dirty="0">
                <a:solidFill>
                  <a:srgbClr val="253957"/>
                </a:solidFill>
                <a:latin typeface="Arial Narrow (Основной текст)"/>
              </a:rPr>
              <a:t>«Определяющим является </a:t>
            </a:r>
            <a:r>
              <a:rPr lang="ru-RU" b="1" i="1" dirty="0">
                <a:solidFill>
                  <a:srgbClr val="253957"/>
                </a:solidFill>
                <a:latin typeface="Arial Narrow (Основной текст)"/>
              </a:rPr>
              <a:t>не фактическое </a:t>
            </a:r>
            <a:r>
              <a:rPr lang="ru-RU" i="1" dirty="0">
                <a:solidFill>
                  <a:srgbClr val="253957"/>
                </a:solidFill>
                <a:latin typeface="Arial Narrow (Основной текст)"/>
              </a:rPr>
              <a:t>осуществление деятельности на одном и том же товарном рынке и совершение акта недобросовестной конкуренции на таком рынке, а </a:t>
            </a:r>
            <a:r>
              <a:rPr lang="ru-RU" b="1" i="1" dirty="0">
                <a:solidFill>
                  <a:srgbClr val="253957"/>
                </a:solidFill>
                <a:latin typeface="Arial Narrow (Основной текст)"/>
              </a:rPr>
              <a:t>наступление или возможность </a:t>
            </a:r>
            <a:r>
              <a:rPr lang="ru-RU" i="1" dirty="0">
                <a:solidFill>
                  <a:srgbClr val="253957"/>
                </a:solidFill>
                <a:latin typeface="Arial Narrow (Основной текст)"/>
              </a:rPr>
              <a:t>наступления </a:t>
            </a:r>
            <a:r>
              <a:rPr lang="ru-RU" b="1" i="1" dirty="0">
                <a:solidFill>
                  <a:srgbClr val="253957"/>
                </a:solidFill>
                <a:latin typeface="Arial Narrow (Основной текст)"/>
              </a:rPr>
              <a:t>негативных</a:t>
            </a:r>
            <a:r>
              <a:rPr lang="ru-RU" i="1" dirty="0">
                <a:solidFill>
                  <a:srgbClr val="253957"/>
                </a:solidFill>
                <a:latin typeface="Arial Narrow (Основной текст)"/>
              </a:rPr>
              <a:t> последствий на нем.</a:t>
            </a:r>
            <a:br>
              <a:rPr lang="ru-RU" i="1" dirty="0">
                <a:solidFill>
                  <a:srgbClr val="253957"/>
                </a:solidFill>
                <a:latin typeface="Arial Narrow (Основной текст)"/>
              </a:rPr>
            </a:br>
            <a:br>
              <a:rPr lang="ru-RU" i="1" dirty="0">
                <a:solidFill>
                  <a:srgbClr val="253957"/>
                </a:solidFill>
                <a:latin typeface="Arial Narrow (Основной текст)"/>
              </a:rPr>
            </a:br>
            <a:r>
              <a:rPr lang="ru-RU" i="1" dirty="0">
                <a:solidFill>
                  <a:srgbClr val="253957"/>
                </a:solidFill>
                <a:latin typeface="Arial Narrow (Основной текст)"/>
              </a:rPr>
              <a:t>Наличие взаимосвязи между актом недобросовестной конкуренции и ограничением конкуренции на рынке позволяет квалифицировать такое лицо в качестве хозяйствующего субъекта-конкурента, даже если </a:t>
            </a:r>
            <a:r>
              <a:rPr lang="ru-RU" b="1" i="1" dirty="0">
                <a:solidFill>
                  <a:srgbClr val="253957"/>
                </a:solidFill>
                <a:latin typeface="Arial Narrow (Основной текст)"/>
              </a:rPr>
              <a:t>фактически</a:t>
            </a:r>
            <a:r>
              <a:rPr lang="ru-RU" i="1" dirty="0">
                <a:solidFill>
                  <a:srgbClr val="253957"/>
                </a:solidFill>
                <a:latin typeface="Arial Narrow (Основной текст)"/>
              </a:rPr>
              <a:t> он осуществляет деятельность на </a:t>
            </a:r>
            <a:r>
              <a:rPr lang="ru-RU" b="1" i="1" dirty="0">
                <a:solidFill>
                  <a:srgbClr val="253957"/>
                </a:solidFill>
                <a:latin typeface="Arial Narrow (Основной текст)"/>
              </a:rPr>
              <a:t>ином</a:t>
            </a:r>
            <a:r>
              <a:rPr lang="ru-RU" i="1" dirty="0">
                <a:solidFill>
                  <a:srgbClr val="253957"/>
                </a:solidFill>
                <a:latin typeface="Arial Narrow (Основной текст)"/>
              </a:rPr>
              <a:t> товарном </a:t>
            </a:r>
            <a:r>
              <a:rPr lang="ru-RU" b="1" i="1" dirty="0">
                <a:solidFill>
                  <a:srgbClr val="253957"/>
                </a:solidFill>
                <a:latin typeface="Arial Narrow (Основной текст)"/>
              </a:rPr>
              <a:t>рынке</a:t>
            </a:r>
            <a:r>
              <a:rPr lang="ru-RU" i="1" dirty="0">
                <a:solidFill>
                  <a:srgbClr val="253957"/>
                </a:solidFill>
                <a:latin typeface="Arial Narrow (Основной текст)"/>
              </a:rPr>
              <a:t>».</a:t>
            </a:r>
          </a:p>
          <a:p>
            <a:pPr algn="l"/>
            <a:r>
              <a:rPr lang="ru-RU" dirty="0">
                <a:solidFill>
                  <a:srgbClr val="253957"/>
                </a:solidFill>
              </a:rPr>
              <a:t>.</a:t>
            </a:r>
          </a:p>
          <a:p>
            <a:pPr algn="r">
              <a:defRPr sz="2800">
                <a:solidFill>
                  <a:srgbClr val="253957"/>
                </a:solidFill>
                <a:latin typeface="+mn-lt"/>
                <a:ea typeface="+mn-ea"/>
                <a:cs typeface="+mn-cs"/>
                <a:sym typeface="Arial Narrow"/>
              </a:defRPr>
            </a:pPr>
            <a:r>
              <a:rPr lang="ru-RU" sz="3600" i="1" dirty="0">
                <a:solidFill>
                  <a:srgbClr val="253957"/>
                </a:solidFill>
              </a:rPr>
              <a:t>(Решение УФАС по Москве от 14 августа 2019 г. № 1-14-438/77-18, </a:t>
            </a:r>
            <a:br>
              <a:rPr lang="ru-RU" sz="3600" i="1" dirty="0">
                <a:solidFill>
                  <a:srgbClr val="253957"/>
                </a:solidFill>
              </a:rPr>
            </a:br>
            <a:r>
              <a:rPr lang="ru-RU" sz="3600" i="1" dirty="0">
                <a:solidFill>
                  <a:srgbClr val="253957"/>
                </a:solidFill>
              </a:rPr>
              <a:t>по признакам нарушения статьи 14.8 </a:t>
            </a:r>
            <a:r>
              <a:rPr lang="ru-RU" sz="3600" i="1" dirty="0" err="1">
                <a:solidFill>
                  <a:srgbClr val="253957"/>
                </a:solidFill>
              </a:rPr>
              <a:t>ЗоЗК</a:t>
            </a:r>
            <a:r>
              <a:rPr lang="ru-RU" sz="3600" i="1" dirty="0">
                <a:solidFill>
                  <a:srgbClr val="253957"/>
                </a:solidFill>
              </a:rPr>
              <a:t>;</a:t>
            </a:r>
            <a:br>
              <a:rPr lang="ru-RU" sz="3600" i="1" dirty="0">
                <a:solidFill>
                  <a:srgbClr val="253957"/>
                </a:solidFill>
              </a:rPr>
            </a:br>
            <a:r>
              <a:rPr lang="ru-RU" sz="3600" i="1" dirty="0">
                <a:solidFill>
                  <a:srgbClr val="253957"/>
                </a:solidFill>
              </a:rPr>
              <a:t>Решение УФАС по Кемеровской области от 11 ноября 2019 г. № 19/А-14.6-2018,</a:t>
            </a:r>
            <a:br>
              <a:rPr lang="ru-RU" sz="3600" i="1" dirty="0">
                <a:solidFill>
                  <a:srgbClr val="253957"/>
                </a:solidFill>
              </a:rPr>
            </a:br>
            <a:r>
              <a:rPr lang="ru-RU" sz="3600" i="1" dirty="0">
                <a:solidFill>
                  <a:srgbClr val="253957"/>
                </a:solidFill>
              </a:rPr>
              <a:t>по признакам нарушения статьи 14.6 </a:t>
            </a:r>
            <a:r>
              <a:rPr lang="ru-RU" sz="3600" i="1" dirty="0" err="1">
                <a:solidFill>
                  <a:srgbClr val="253957"/>
                </a:solidFill>
              </a:rPr>
              <a:t>ЗоЗК</a:t>
            </a:r>
            <a:r>
              <a:rPr lang="ru-RU" sz="3600" i="1" dirty="0">
                <a:solidFill>
                  <a:srgbClr val="253957"/>
                </a:solidFill>
              </a:rPr>
              <a:t>  )</a:t>
            </a:r>
          </a:p>
          <a:p>
            <a:pPr algn="r">
              <a:defRPr sz="2800">
                <a:solidFill>
                  <a:srgbClr val="253957"/>
                </a:solidFill>
                <a:latin typeface="+mn-lt"/>
                <a:ea typeface="+mn-ea"/>
                <a:cs typeface="+mn-cs"/>
                <a:sym typeface="Arial Narrow"/>
              </a:defRPr>
            </a:pPr>
            <a:endParaRPr lang="ru-RU" sz="4400" i="1" dirty="0">
              <a:solidFill>
                <a:srgbClr val="253957"/>
              </a:solidFill>
            </a:endParaRPr>
          </a:p>
          <a:p>
            <a:pPr algn="l">
              <a:defRPr sz="2800">
                <a:solidFill>
                  <a:srgbClr val="253957"/>
                </a:solidFill>
                <a:latin typeface="+mn-lt"/>
                <a:ea typeface="+mn-ea"/>
                <a:cs typeface="+mn-cs"/>
                <a:sym typeface="Arial Narrow"/>
              </a:defRPr>
            </a:pPr>
            <a:endParaRPr lang="ru-RU" sz="4400" i="1" dirty="0">
              <a:solidFill>
                <a:srgbClr val="253957"/>
              </a:solidFill>
            </a:endParaRPr>
          </a:p>
        </p:txBody>
      </p:sp>
      <p:sp>
        <p:nvSpPr>
          <p:cNvPr id="62" name="Название подразделения, лаборатории, факультета и т.д."/>
          <p:cNvSpPr txBox="1"/>
          <p:nvPr/>
        </p:nvSpPr>
        <p:spPr>
          <a:xfrm>
            <a:off x="11338744" y="942364"/>
            <a:ext cx="11366416" cy="51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Институт конкурентной политики и регулирования рынков</a:t>
            </a:r>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6944" y="753969"/>
            <a:ext cx="864000" cy="864000"/>
          </a:xfrm>
          <a:prstGeom prst="rect">
            <a:avLst/>
          </a:prstGeom>
          <a:effectLst/>
        </p:spPr>
      </p:pic>
    </p:spTree>
    <p:extLst>
      <p:ext uri="{BB962C8B-B14F-4D97-AF65-F5344CB8AC3E}">
        <p14:creationId xmlns:p14="http://schemas.microsoft.com/office/powerpoint/2010/main" val="402978290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63552" y="2682281"/>
            <a:ext cx="22161696" cy="22314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a:t>ФАС России о потенциальном (недобросовестном) участнике товарного рынка.</a:t>
            </a:r>
            <a:endParaRPr dirty="0"/>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958753" y="5201816"/>
            <a:ext cx="21963574" cy="79280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2800">
                <a:solidFill>
                  <a:srgbClr val="253957"/>
                </a:solidFill>
                <a:latin typeface="+mn-lt"/>
                <a:ea typeface="+mn-ea"/>
                <a:cs typeface="+mn-cs"/>
                <a:sym typeface="Arial Narrow"/>
              </a:defRPr>
            </a:pPr>
            <a:endParaRPr lang="ru-RU" sz="1600" dirty="0"/>
          </a:p>
          <a:p>
            <a:pPr algn="r">
              <a:lnSpc>
                <a:spcPct val="150000"/>
              </a:lnSpc>
              <a:defRPr sz="2800">
                <a:solidFill>
                  <a:srgbClr val="253957"/>
                </a:solidFill>
                <a:latin typeface="+mn-lt"/>
                <a:ea typeface="+mn-ea"/>
                <a:cs typeface="+mn-cs"/>
                <a:sym typeface="Arial Narrow"/>
              </a:defRPr>
            </a:pPr>
            <a:r>
              <a:rPr lang="ru-RU" sz="5400" i="1" dirty="0">
                <a:latin typeface="Arial Narrow (Основной текст)"/>
              </a:rPr>
              <a:t>Лицо, фактически </a:t>
            </a:r>
            <a:r>
              <a:rPr lang="ru-RU" sz="5400" b="1" i="1" dirty="0">
                <a:latin typeface="Arial Narrow (Основной текст)"/>
              </a:rPr>
              <a:t>не</a:t>
            </a:r>
            <a:r>
              <a:rPr lang="ru-RU" sz="5400" i="1" dirty="0">
                <a:latin typeface="Arial Narrow (Основной текст)"/>
              </a:rPr>
              <a:t> осуществляющее деятельность на товарном рынке, </a:t>
            </a:r>
            <a:br>
              <a:rPr lang="ru-RU" sz="5400" i="1" dirty="0">
                <a:latin typeface="Arial Narrow (Основной текст)"/>
              </a:rPr>
            </a:br>
            <a:r>
              <a:rPr lang="ru-RU" sz="5400" i="1" dirty="0">
                <a:latin typeface="Arial Narrow (Основной текст)"/>
              </a:rPr>
              <a:t>но </a:t>
            </a:r>
            <a:r>
              <a:rPr lang="ru-RU" sz="5400" b="1" i="1" dirty="0">
                <a:latin typeface="Arial Narrow (Основной текст)"/>
              </a:rPr>
              <a:t>имеющее потенциальную возможность </a:t>
            </a:r>
            <a:r>
              <a:rPr lang="ru-RU" sz="5400" i="1" dirty="0">
                <a:latin typeface="Arial Narrow (Основной текст)"/>
              </a:rPr>
              <a:t>выхода на рынок, может быть признано совершившим акт </a:t>
            </a:r>
            <a:r>
              <a:rPr lang="ru-RU" sz="5400" b="1" i="1" dirty="0">
                <a:latin typeface="Arial Narrow (Основной текст)"/>
              </a:rPr>
              <a:t>недобросовестной</a:t>
            </a:r>
            <a:r>
              <a:rPr lang="ru-RU" sz="5400" i="1" dirty="0">
                <a:latin typeface="Arial Narrow (Основной текст)"/>
              </a:rPr>
              <a:t> конкуренции</a:t>
            </a:r>
            <a:r>
              <a:rPr lang="ru-RU" sz="5400" i="1" dirty="0"/>
              <a:t>.</a:t>
            </a:r>
          </a:p>
          <a:p>
            <a:pPr algn="r">
              <a:lnSpc>
                <a:spcPct val="150000"/>
              </a:lnSpc>
              <a:defRPr sz="2800">
                <a:solidFill>
                  <a:srgbClr val="253957"/>
                </a:solidFill>
                <a:latin typeface="+mn-lt"/>
                <a:ea typeface="+mn-ea"/>
                <a:cs typeface="+mn-cs"/>
                <a:sym typeface="Arial Narrow"/>
              </a:defRPr>
            </a:pPr>
            <a:endParaRPr lang="ru-RU" sz="5400" i="1" dirty="0"/>
          </a:p>
          <a:p>
            <a:pPr algn="r">
              <a:defRPr sz="2800">
                <a:solidFill>
                  <a:srgbClr val="253957"/>
                </a:solidFill>
                <a:latin typeface="+mn-lt"/>
                <a:ea typeface="+mn-ea"/>
                <a:cs typeface="+mn-cs"/>
                <a:sym typeface="Arial Narrow"/>
              </a:defRPr>
            </a:pPr>
            <a:r>
              <a:rPr lang="ru-RU" sz="4400" i="1" dirty="0"/>
              <a:t>(Письмо ФАС России от 25 декабря 2018 г. № СП/106730/18 </a:t>
            </a:r>
            <a:br>
              <a:rPr lang="ru-RU" sz="4400" i="1" dirty="0"/>
            </a:br>
            <a:r>
              <a:rPr lang="ru-RU" sz="4400" i="1" dirty="0"/>
              <a:t>"О некоторых вопросах, возникающих при рассмотрении дел о нарушении антимонопольного законодательства, выдаче и исполнении предупреждений»).</a:t>
            </a:r>
          </a:p>
        </p:txBody>
      </p:sp>
      <p:sp>
        <p:nvSpPr>
          <p:cNvPr id="62" name="Название подразделения, лаборатории, факультета и т.д."/>
          <p:cNvSpPr txBox="1"/>
          <p:nvPr/>
        </p:nvSpPr>
        <p:spPr>
          <a:xfrm>
            <a:off x="11338744" y="942364"/>
            <a:ext cx="11366416" cy="51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Институт конкурентной политики и регулирования рынков</a:t>
            </a:r>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6944" y="753969"/>
            <a:ext cx="864000" cy="864000"/>
          </a:xfrm>
          <a:prstGeom prst="rect">
            <a:avLst/>
          </a:prstGeom>
          <a:effectLst/>
        </p:spPr>
      </p:pic>
    </p:spTree>
    <p:extLst>
      <p:ext uri="{BB962C8B-B14F-4D97-AF65-F5344CB8AC3E}">
        <p14:creationId xmlns:p14="http://schemas.microsoft.com/office/powerpoint/2010/main" val="1196164713"/>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598712" y="2376565"/>
            <a:ext cx="23330592" cy="20769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6600" b="1" cap="all" dirty="0">
                <a:sym typeface="Arial Narrow"/>
              </a:rPr>
              <a:t>Кейс по делу об имитации стиля </a:t>
            </a:r>
            <a:r>
              <a:rPr lang="ru-RU" sz="6600" b="1" cap="all" dirty="0" err="1">
                <a:sym typeface="Arial Narrow"/>
              </a:rPr>
              <a:t>автогазозаправочных</a:t>
            </a:r>
            <a:r>
              <a:rPr lang="ru-RU" sz="6600" b="1" cap="all" dirty="0">
                <a:sym typeface="Arial Narrow"/>
              </a:rPr>
              <a:t> станций.</a:t>
            </a:r>
            <a:endParaRPr sz="6600" dirty="0"/>
          </a:p>
        </p:txBody>
      </p:sp>
      <p:sp>
        <p:nvSpPr>
          <p:cNvPr id="62" name="Название подразделения, лаборатории, факультета и т.д."/>
          <p:cNvSpPr txBox="1"/>
          <p:nvPr/>
        </p:nvSpPr>
        <p:spPr>
          <a:xfrm>
            <a:off x="11338744" y="942364"/>
            <a:ext cx="11366416" cy="51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Институт конкурентной политики и регулирования рынков</a:t>
            </a:r>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6944" y="753969"/>
            <a:ext cx="864000" cy="864000"/>
          </a:xfrm>
          <a:prstGeom prst="rect">
            <a:avLst/>
          </a:prstGeom>
          <a:effectLst/>
        </p:spPr>
      </p:pic>
      <p:sp>
        <p:nvSpPr>
          <p:cNvPr id="3" name="Прямоугольник 2">
            <a:extLst>
              <a:ext uri="{FF2B5EF4-FFF2-40B4-BE49-F238E27FC236}">
                <a16:creationId xmlns:a16="http://schemas.microsoft.com/office/drawing/2014/main" id="{2F7DEF07-FC80-487C-9300-4AC56B4EE946}"/>
              </a:ext>
            </a:extLst>
          </p:cNvPr>
          <p:cNvSpPr/>
          <p:nvPr/>
        </p:nvSpPr>
        <p:spPr>
          <a:xfrm>
            <a:off x="9371094" y="11071781"/>
            <a:ext cx="14185568" cy="2052484"/>
          </a:xfrm>
          <a:prstGeom prst="rect">
            <a:avLst/>
          </a:prstGeom>
          <a:no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r" defTabSz="821531" rtl="0" fontAlgn="auto" latinLnBrk="0" hangingPunct="0">
              <a:lnSpc>
                <a:spcPct val="100000"/>
              </a:lnSpc>
              <a:spcBef>
                <a:spcPts val="0"/>
              </a:spcBef>
              <a:spcAft>
                <a:spcPts val="0"/>
              </a:spcAft>
              <a:buClrTx/>
              <a:buSzTx/>
              <a:buFontTx/>
              <a:buNone/>
              <a:tabLst/>
            </a:pPr>
            <a:r>
              <a:rPr lang="ru-RU" sz="4400" i="1" dirty="0">
                <a:solidFill>
                  <a:schemeClr val="accent1">
                    <a:lumMod val="50000"/>
                  </a:schemeClr>
                </a:solidFill>
                <a:latin typeface="Arial Narrow (Основной текст)"/>
                <a:ea typeface="Calibri" panose="020F0502020204030204" pitchFamily="34" charset="0"/>
              </a:rPr>
              <a:t>Р</a:t>
            </a:r>
            <a:r>
              <a:rPr lang="ru-RU" sz="4400" i="1" dirty="0">
                <a:solidFill>
                  <a:schemeClr val="accent1">
                    <a:lumMod val="50000"/>
                  </a:schemeClr>
                </a:solidFill>
                <a:effectLst/>
                <a:latin typeface="Arial Narrow (Основной текст)"/>
                <a:ea typeface="Calibri" panose="020F0502020204030204" pitchFamily="34" charset="0"/>
              </a:rPr>
              <a:t>ешение Апелляционной коллегии ФАС России от 26 октября 2017 г. по жалобе на решение по делу № 06-01-13-14-16</a:t>
            </a:r>
          </a:p>
          <a:p>
            <a:pPr marL="0" marR="0" indent="0" algn="r" defTabSz="821531" rtl="0" fontAlgn="auto" latinLnBrk="0" hangingPunct="0">
              <a:lnSpc>
                <a:spcPct val="100000"/>
              </a:lnSpc>
              <a:spcBef>
                <a:spcPts val="0"/>
              </a:spcBef>
              <a:spcAft>
                <a:spcPts val="0"/>
              </a:spcAft>
              <a:buClrTx/>
              <a:buSzTx/>
              <a:buFontTx/>
              <a:buNone/>
              <a:tabLst/>
            </a:pPr>
            <a:r>
              <a:rPr kumimoji="0" lang="ru-RU" sz="3600" u="none" strike="noStrike" cap="none" spc="0" normalizeH="0" baseline="0" dirty="0">
                <a:ln>
                  <a:noFill/>
                </a:ln>
                <a:solidFill>
                  <a:schemeClr val="accent1">
                    <a:lumMod val="50000"/>
                  </a:schemeClr>
                </a:solidFill>
                <a:uFillTx/>
                <a:latin typeface="Arial Narrow (Основной текст)"/>
                <a:sym typeface="Helvetica Light"/>
              </a:rPr>
              <a:t>*Фото: Интернет-ресурсы</a:t>
            </a:r>
            <a:endParaRPr kumimoji="0" lang="ru-RU" sz="3600" u="none" strike="noStrike" cap="none" spc="0" normalizeH="0" baseline="0" dirty="0">
              <a:ln>
                <a:noFill/>
              </a:ln>
              <a:solidFill>
                <a:schemeClr val="accent1">
                  <a:lumMod val="50000"/>
                </a:schemeClr>
              </a:solidFill>
              <a:effectLst/>
              <a:uFillTx/>
              <a:latin typeface="Arial Narrow (Основной текст)"/>
              <a:sym typeface="Helvetica Light"/>
            </a:endParaRPr>
          </a:p>
        </p:txBody>
      </p:sp>
      <p:grpSp>
        <p:nvGrpSpPr>
          <p:cNvPr id="8" name="Группа 7">
            <a:extLst>
              <a:ext uri="{FF2B5EF4-FFF2-40B4-BE49-F238E27FC236}">
                <a16:creationId xmlns:a16="http://schemas.microsoft.com/office/drawing/2014/main" id="{FD3321B5-BCD8-4A7E-AFCB-DE0E93841054}"/>
              </a:ext>
            </a:extLst>
          </p:cNvPr>
          <p:cNvGrpSpPr/>
          <p:nvPr/>
        </p:nvGrpSpPr>
        <p:grpSpPr>
          <a:xfrm>
            <a:off x="238672" y="6323053"/>
            <a:ext cx="9875936" cy="3888432"/>
            <a:chOff x="621767" y="7024618"/>
            <a:chExt cx="9877557" cy="4085387"/>
          </a:xfrm>
        </p:grpSpPr>
        <p:pic>
          <p:nvPicPr>
            <p:cNvPr id="5" name="Рисунок 4" descr="Изображение выглядит как рисунок&#10;&#10;Автоматически созданное описание">
              <a:extLst>
                <a:ext uri="{FF2B5EF4-FFF2-40B4-BE49-F238E27FC236}">
                  <a16:creationId xmlns:a16="http://schemas.microsoft.com/office/drawing/2014/main" id="{90D5A8A0-B0B4-4C78-9C9C-4C9E33E8C78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1767" y="7024618"/>
              <a:ext cx="9877557" cy="4085387"/>
            </a:xfrm>
            <a:prstGeom prst="rect">
              <a:avLst/>
            </a:prstGeom>
          </p:spPr>
        </p:pic>
        <p:sp>
          <p:nvSpPr>
            <p:cNvPr id="7" name="Прямоугольник 6">
              <a:extLst>
                <a:ext uri="{FF2B5EF4-FFF2-40B4-BE49-F238E27FC236}">
                  <a16:creationId xmlns:a16="http://schemas.microsoft.com/office/drawing/2014/main" id="{E2B9C0EA-1DC4-4552-A673-BE9AB8951C55}"/>
                </a:ext>
              </a:extLst>
            </p:cNvPr>
            <p:cNvSpPr/>
            <p:nvPr/>
          </p:nvSpPr>
          <p:spPr>
            <a:xfrm>
              <a:off x="5017848" y="8393383"/>
              <a:ext cx="1080120" cy="1014618"/>
            </a:xfrm>
            <a:prstGeom prst="rect">
              <a:avLst/>
            </a:prstGeom>
            <a:no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en-US" sz="5400" b="1" i="1" u="none" strike="noStrike" cap="none" spc="0" normalizeH="0" baseline="0" dirty="0">
                  <a:ln>
                    <a:noFill/>
                  </a:ln>
                  <a:solidFill>
                    <a:schemeClr val="tx1"/>
                  </a:solidFill>
                  <a:effectLst/>
                  <a:uFillTx/>
                  <a:latin typeface="Calisto MT" panose="02040603050505030304" pitchFamily="18" charset="0"/>
                  <a:cs typeface="Aldhabi" panose="020B0604020202020204" pitchFamily="2" charset="-78"/>
                  <a:sym typeface="Helvetica Light"/>
                </a:rPr>
                <a:t>VS</a:t>
              </a:r>
              <a:endParaRPr kumimoji="0" lang="ru-RU" sz="5400" b="1" i="1" u="none" strike="noStrike" cap="none" spc="0" normalizeH="0" baseline="0" dirty="0">
                <a:ln>
                  <a:noFill/>
                </a:ln>
                <a:solidFill>
                  <a:schemeClr val="tx1"/>
                </a:solidFill>
                <a:effectLst/>
                <a:uFillTx/>
                <a:cs typeface="Aldhabi" panose="020B0604020202020204" pitchFamily="2" charset="-78"/>
                <a:sym typeface="Helvetica Light"/>
              </a:endParaRPr>
            </a:p>
          </p:txBody>
        </p:sp>
      </p:grpSp>
      <p:grpSp>
        <p:nvGrpSpPr>
          <p:cNvPr id="12" name="Группа 11">
            <a:extLst>
              <a:ext uri="{FF2B5EF4-FFF2-40B4-BE49-F238E27FC236}">
                <a16:creationId xmlns:a16="http://schemas.microsoft.com/office/drawing/2014/main" id="{56A819D2-0CB0-4EAF-8307-924D2534DC59}"/>
              </a:ext>
            </a:extLst>
          </p:cNvPr>
          <p:cNvGrpSpPr/>
          <p:nvPr/>
        </p:nvGrpSpPr>
        <p:grpSpPr>
          <a:xfrm>
            <a:off x="11338744" y="4077859"/>
            <a:ext cx="11577326" cy="6204415"/>
            <a:chOff x="11338744" y="4077859"/>
            <a:chExt cx="11577326" cy="6204415"/>
          </a:xfrm>
        </p:grpSpPr>
        <p:grpSp>
          <p:nvGrpSpPr>
            <p:cNvPr id="9" name="Группа 8">
              <a:extLst>
                <a:ext uri="{FF2B5EF4-FFF2-40B4-BE49-F238E27FC236}">
                  <a16:creationId xmlns:a16="http://schemas.microsoft.com/office/drawing/2014/main" id="{771C024C-DE77-418F-8FE2-4B850CD2A82B}"/>
                </a:ext>
              </a:extLst>
            </p:cNvPr>
            <p:cNvGrpSpPr/>
            <p:nvPr/>
          </p:nvGrpSpPr>
          <p:grpSpPr>
            <a:xfrm>
              <a:off x="11338744" y="4077859"/>
              <a:ext cx="11577326" cy="6204415"/>
              <a:chOff x="12344406" y="3977680"/>
              <a:chExt cx="11577326" cy="6204415"/>
            </a:xfrm>
          </p:grpSpPr>
          <p:pic>
            <p:nvPicPr>
              <p:cNvPr id="6" name="Рисунок 5" descr="Изображение выглядит как остановка, знак, припаркован, город&#10;&#10;Автоматически созданное описание">
                <a:extLst>
                  <a:ext uri="{FF2B5EF4-FFF2-40B4-BE49-F238E27FC236}">
                    <a16:creationId xmlns:a16="http://schemas.microsoft.com/office/drawing/2014/main" id="{2D850D3D-112A-4C29-920A-C50B14E4FAC2}"/>
                  </a:ext>
                </a:extLst>
              </p:cNvPr>
              <p:cNvPicPr>
                <a:picLocks noChangeAspect="1"/>
              </p:cNvPicPr>
              <p:nvPr/>
            </p:nvPicPr>
            <p:blipFill rotWithShape="1">
              <a:blip r:embed="rId5">
                <a:extLst>
                  <a:ext uri="{28A0092B-C50C-407E-A947-70E740481C1C}">
                    <a14:useLocalDpi xmlns:a14="http://schemas.microsoft.com/office/drawing/2010/main" val="0"/>
                  </a:ext>
                </a:extLst>
              </a:blip>
              <a:srcRect l="-1" t="1834" r="4663" b="13265"/>
              <a:stretch/>
            </p:blipFill>
            <p:spPr>
              <a:xfrm>
                <a:off x="12344406" y="4088218"/>
                <a:ext cx="4316933" cy="6093877"/>
              </a:xfrm>
              <a:prstGeom prst="rect">
                <a:avLst/>
              </a:prstGeom>
            </p:spPr>
          </p:pic>
          <p:pic>
            <p:nvPicPr>
              <p:cNvPr id="10" name="Рисунок 9" descr="Изображение выглядит как внешний, дорога, снег, знак&#10;&#10;Автоматически созданное описание">
                <a:extLst>
                  <a:ext uri="{FF2B5EF4-FFF2-40B4-BE49-F238E27FC236}">
                    <a16:creationId xmlns:a16="http://schemas.microsoft.com/office/drawing/2014/main" id="{7088B83D-E043-4302-8035-AE44E5580186}"/>
                  </a:ext>
                </a:extLst>
              </p:cNvPr>
              <p:cNvPicPr>
                <a:picLocks noChangeAspect="1"/>
              </p:cNvPicPr>
              <p:nvPr/>
            </p:nvPicPr>
            <p:blipFill rotWithShape="1">
              <a:blip r:embed="rId6">
                <a:extLst>
                  <a:ext uri="{28A0092B-C50C-407E-A947-70E740481C1C}">
                    <a14:useLocalDpi xmlns:a14="http://schemas.microsoft.com/office/drawing/2010/main" val="0"/>
                  </a:ext>
                </a:extLst>
              </a:blip>
              <a:srcRect l="15619" r="26219" b="13534"/>
              <a:stretch/>
            </p:blipFill>
            <p:spPr>
              <a:xfrm>
                <a:off x="19604799" y="3977680"/>
                <a:ext cx="4316933" cy="6093877"/>
              </a:xfrm>
              <a:prstGeom prst="rect">
                <a:avLst/>
              </a:prstGeom>
            </p:spPr>
          </p:pic>
          <p:sp>
            <p:nvSpPr>
              <p:cNvPr id="16" name="Прямоугольник 15">
                <a:extLst>
                  <a:ext uri="{FF2B5EF4-FFF2-40B4-BE49-F238E27FC236}">
                    <a16:creationId xmlns:a16="http://schemas.microsoft.com/office/drawing/2014/main" id="{2EED9866-134D-4615-BE4D-152564E722A6}"/>
                  </a:ext>
                </a:extLst>
              </p:cNvPr>
              <p:cNvSpPr/>
              <p:nvPr/>
            </p:nvSpPr>
            <p:spPr>
              <a:xfrm>
                <a:off x="16332869" y="6044356"/>
                <a:ext cx="3600400" cy="1621597"/>
              </a:xfrm>
              <a:prstGeom prst="rect">
                <a:avLst/>
              </a:prstGeom>
              <a:no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en-US" sz="9600" b="1" i="1" u="none" strike="noStrike" cap="none" spc="0" normalizeH="0" baseline="0" dirty="0">
                    <a:ln>
                      <a:noFill/>
                    </a:ln>
                    <a:solidFill>
                      <a:schemeClr val="tx1"/>
                    </a:solidFill>
                    <a:effectLst/>
                    <a:uFillTx/>
                    <a:latin typeface="Calisto MT" panose="02040603050505030304" pitchFamily="18" charset="0"/>
                    <a:cs typeface="Aldhabi" panose="020B0604020202020204" pitchFamily="2" charset="-78"/>
                    <a:sym typeface="Helvetica Light"/>
                  </a:rPr>
                  <a:t>VS</a:t>
                </a:r>
                <a:endParaRPr kumimoji="0" lang="ru-RU" sz="9600" b="1" i="1" u="none" strike="noStrike" cap="none" spc="0" normalizeH="0" baseline="0" dirty="0">
                  <a:ln>
                    <a:noFill/>
                  </a:ln>
                  <a:solidFill>
                    <a:schemeClr val="tx1"/>
                  </a:solidFill>
                  <a:effectLst/>
                  <a:uFillTx/>
                  <a:cs typeface="Aldhabi" panose="020B0604020202020204" pitchFamily="2" charset="-78"/>
                  <a:sym typeface="Helvetica Light"/>
                </a:endParaRPr>
              </a:p>
            </p:txBody>
          </p:sp>
        </p:grpSp>
        <p:sp>
          <p:nvSpPr>
            <p:cNvPr id="11" name="Прямоугольник 10">
              <a:extLst>
                <a:ext uri="{FF2B5EF4-FFF2-40B4-BE49-F238E27FC236}">
                  <a16:creationId xmlns:a16="http://schemas.microsoft.com/office/drawing/2014/main" id="{28F52A29-EEF8-437A-BD4D-97DBD5834806}"/>
                </a:ext>
              </a:extLst>
            </p:cNvPr>
            <p:cNvSpPr/>
            <p:nvPr/>
          </p:nvSpPr>
          <p:spPr>
            <a:xfrm>
              <a:off x="17663033" y="6375728"/>
              <a:ext cx="936104" cy="821378"/>
            </a:xfrm>
            <a:prstGeom prst="rect">
              <a:avLst/>
            </a:prstGeom>
            <a:no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ru-RU" sz="4400" b="1" i="0" u="none" strike="noStrike" cap="none" spc="0" normalizeH="0" baseline="0" dirty="0">
                  <a:ln>
                    <a:noFill/>
                  </a:ln>
                  <a:solidFill>
                    <a:schemeClr val="tx1"/>
                  </a:solidFill>
                  <a:effectLst/>
                  <a:uFillTx/>
                  <a:latin typeface="+mj-lt"/>
                  <a:ea typeface="+mj-ea"/>
                  <a:cs typeface="+mj-cs"/>
                  <a:sym typeface="Helvetica Light"/>
                </a:rPr>
                <a:t>*</a:t>
              </a:r>
            </a:p>
          </p:txBody>
        </p:sp>
      </p:grpSp>
    </p:spTree>
    <p:extLst>
      <p:ext uri="{BB962C8B-B14F-4D97-AF65-F5344CB8AC3E}">
        <p14:creationId xmlns:p14="http://schemas.microsoft.com/office/powerpoint/2010/main" val="3807415031"/>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134673"/>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342146" y="2096182"/>
            <a:ext cx="22883800" cy="21672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a:t>Суть дела, предыстория разбирательства, </a:t>
            </a:r>
          </a:p>
          <a:p>
            <a:pPr algn="l">
              <a:defRPr sz="7000" b="1" cap="all">
                <a:solidFill>
                  <a:srgbClr val="253957"/>
                </a:solidFill>
                <a:latin typeface="+mn-lt"/>
                <a:ea typeface="+mn-ea"/>
                <a:cs typeface="+mn-cs"/>
                <a:sym typeface="Arial Narrow"/>
              </a:defRPr>
            </a:pPr>
            <a:r>
              <a:rPr lang="ru-RU" dirty="0"/>
              <a:t>Результаты рассмотрения жалобы.</a:t>
            </a:r>
            <a:endParaRPr dirty="0"/>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201065" y="3694919"/>
            <a:ext cx="21504095" cy="978781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2800">
                <a:solidFill>
                  <a:srgbClr val="253957"/>
                </a:solidFill>
                <a:latin typeface="+mn-lt"/>
                <a:ea typeface="+mn-ea"/>
                <a:cs typeface="+mn-cs"/>
                <a:sym typeface="Arial Narrow"/>
              </a:defRPr>
            </a:pPr>
            <a:endParaRPr lang="ru-RU" sz="4400" i="1" spc="100" dirty="0"/>
          </a:p>
        </p:txBody>
      </p:sp>
      <p:sp>
        <p:nvSpPr>
          <p:cNvPr id="62" name="Название подразделения, лаборатории, факультета и т.д."/>
          <p:cNvSpPr txBox="1"/>
          <p:nvPr/>
        </p:nvSpPr>
        <p:spPr>
          <a:xfrm>
            <a:off x="11338744" y="942364"/>
            <a:ext cx="11366416" cy="51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Институт конкурентной политики и регулирования рынков</a:t>
            </a:r>
          </a:p>
        </p:txBody>
      </p:sp>
      <p:pic>
        <p:nvPicPr>
          <p:cNvPr id="63" name="Изображение" descr="Изображение"/>
          <p:cNvPicPr>
            <a:picLocks noChangeAspect="1"/>
          </p:cNvPicPr>
          <p:nvPr/>
        </p:nvPicPr>
        <p:blipFill>
          <a:blip r:embed="rId3"/>
          <a:stretch>
            <a:fillRect/>
          </a:stretch>
        </p:blipFill>
        <p:spPr>
          <a:xfrm>
            <a:off x="1226606" y="586180"/>
            <a:ext cx="1199579" cy="1199579"/>
          </a:xfrm>
          <a:prstGeom prst="rect">
            <a:avLst/>
          </a:prstGeom>
          <a:ln w="12700">
            <a:miter lim="400000"/>
          </a:ln>
        </p:spPr>
      </p:pic>
      <p:pic>
        <p:nvPicPr>
          <p:cNvPr id="2" name="Рисунок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86944" y="753969"/>
            <a:ext cx="864000" cy="864000"/>
          </a:xfrm>
          <a:prstGeom prst="rect">
            <a:avLst/>
          </a:prstGeom>
          <a:effectLst/>
        </p:spPr>
      </p:pic>
      <p:sp>
        <p:nvSpPr>
          <p:cNvPr id="4" name="Овал 3">
            <a:extLst>
              <a:ext uri="{FF2B5EF4-FFF2-40B4-BE49-F238E27FC236}">
                <a16:creationId xmlns:a16="http://schemas.microsoft.com/office/drawing/2014/main" id="{60F91CA6-C66C-47BC-AB9E-DA2852B3C519}"/>
              </a:ext>
            </a:extLst>
          </p:cNvPr>
          <p:cNvSpPr/>
          <p:nvPr/>
        </p:nvSpPr>
        <p:spPr>
          <a:xfrm>
            <a:off x="1418426" y="4954114"/>
            <a:ext cx="6452593" cy="1404000"/>
          </a:xfrm>
          <a:prstGeom prst="ellipse">
            <a:avLst/>
          </a:prstGeom>
          <a:blipFill rotWithShape="1">
            <a:blip r:embed="rId5"/>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ru-RU" sz="3600" b="1" i="0" u="none" strike="noStrike" cap="none" spc="0" normalizeH="0" baseline="0" dirty="0">
                <a:ln>
                  <a:noFill/>
                </a:ln>
                <a:solidFill>
                  <a:srgbClr val="FFFFFF"/>
                </a:solidFill>
                <a:effectLst/>
                <a:uFillTx/>
                <a:latin typeface="+mj-lt"/>
                <a:ea typeface="+mj-ea"/>
                <a:cs typeface="+mj-cs"/>
                <a:sym typeface="Helvetica Light"/>
              </a:rPr>
              <a:t>Арендатор АЗС</a:t>
            </a:r>
          </a:p>
        </p:txBody>
      </p:sp>
      <p:sp>
        <p:nvSpPr>
          <p:cNvPr id="5" name="Стрелка: вправо 4">
            <a:extLst>
              <a:ext uri="{FF2B5EF4-FFF2-40B4-BE49-F238E27FC236}">
                <a16:creationId xmlns:a16="http://schemas.microsoft.com/office/drawing/2014/main" id="{1A51BF54-8DB0-4DE5-A13C-C5286FB71DA3}"/>
              </a:ext>
            </a:extLst>
          </p:cNvPr>
          <p:cNvSpPr/>
          <p:nvPr/>
        </p:nvSpPr>
        <p:spPr>
          <a:xfrm>
            <a:off x="8481589" y="5009106"/>
            <a:ext cx="3312000" cy="1224000"/>
          </a:xfrm>
          <a:prstGeom prst="rightArrow">
            <a:avLst/>
          </a:prstGeom>
          <a:blipFill rotWithShape="1">
            <a:blip r:embed="rId5"/>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ru-RU" sz="3200" b="0" i="0" u="none" strike="noStrike" cap="none" spc="0" normalizeH="0" baseline="0">
              <a:ln>
                <a:noFill/>
              </a:ln>
              <a:solidFill>
                <a:srgbClr val="FFFFFF"/>
              </a:solidFill>
              <a:effectLst/>
              <a:uFillTx/>
              <a:latin typeface="+mj-lt"/>
              <a:ea typeface="+mj-ea"/>
              <a:cs typeface="+mj-cs"/>
              <a:sym typeface="Helvetica Light"/>
            </a:endParaRPr>
          </a:p>
        </p:txBody>
      </p:sp>
      <p:sp>
        <p:nvSpPr>
          <p:cNvPr id="11" name="Овал 10">
            <a:extLst>
              <a:ext uri="{FF2B5EF4-FFF2-40B4-BE49-F238E27FC236}">
                <a16:creationId xmlns:a16="http://schemas.microsoft.com/office/drawing/2014/main" id="{CAB53192-1870-451E-8E20-EDEC0CFCDEEC}"/>
              </a:ext>
            </a:extLst>
          </p:cNvPr>
          <p:cNvSpPr/>
          <p:nvPr/>
        </p:nvSpPr>
        <p:spPr>
          <a:xfrm>
            <a:off x="12435062" y="4729213"/>
            <a:ext cx="6452593" cy="1760922"/>
          </a:xfrm>
          <a:prstGeom prst="ellipse">
            <a:avLst/>
          </a:prstGeom>
          <a:solidFill>
            <a:schemeClr val="accent4">
              <a:lumMod val="75000"/>
            </a:schemeClr>
          </a:solid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ru-RU" sz="3600" b="1" i="0" u="none" strike="noStrike" cap="none" spc="0" normalizeH="0" baseline="0" dirty="0">
                <a:ln>
                  <a:noFill/>
                </a:ln>
                <a:solidFill>
                  <a:srgbClr val="FFFFFF"/>
                </a:solidFill>
                <a:effectLst/>
                <a:uFillTx/>
                <a:latin typeface="+mj-lt"/>
                <a:ea typeface="+mj-ea"/>
                <a:cs typeface="+mj-cs"/>
                <a:sym typeface="Helvetica Light"/>
              </a:rPr>
              <a:t>Недобросовестный конкурент</a:t>
            </a:r>
          </a:p>
        </p:txBody>
      </p:sp>
      <p:pic>
        <p:nvPicPr>
          <p:cNvPr id="8" name="Рисунок 7">
            <a:extLst>
              <a:ext uri="{FF2B5EF4-FFF2-40B4-BE49-F238E27FC236}">
                <a16:creationId xmlns:a16="http://schemas.microsoft.com/office/drawing/2014/main" id="{5D6FD84D-5155-402F-8A11-6E997C882DB0}"/>
              </a:ext>
            </a:extLst>
          </p:cNvPr>
          <p:cNvPicPr>
            <a:picLocks noChangeAspect="1"/>
          </p:cNvPicPr>
          <p:nvPr/>
        </p:nvPicPr>
        <p:blipFill>
          <a:blip r:embed="rId6"/>
          <a:stretch>
            <a:fillRect/>
          </a:stretch>
        </p:blipFill>
        <p:spPr>
          <a:xfrm>
            <a:off x="19095699" y="3967900"/>
            <a:ext cx="3609462" cy="3491284"/>
          </a:xfrm>
          <a:prstGeom prst="rect">
            <a:avLst/>
          </a:prstGeom>
        </p:spPr>
      </p:pic>
      <p:sp>
        <p:nvSpPr>
          <p:cNvPr id="15" name="Овал 14">
            <a:extLst>
              <a:ext uri="{FF2B5EF4-FFF2-40B4-BE49-F238E27FC236}">
                <a16:creationId xmlns:a16="http://schemas.microsoft.com/office/drawing/2014/main" id="{8A307D4A-800D-43D5-9336-72CB5A976C65}"/>
              </a:ext>
            </a:extLst>
          </p:cNvPr>
          <p:cNvSpPr/>
          <p:nvPr/>
        </p:nvSpPr>
        <p:spPr>
          <a:xfrm>
            <a:off x="289302" y="8401063"/>
            <a:ext cx="5976000" cy="1584000"/>
          </a:xfrm>
          <a:prstGeom prst="ellipse">
            <a:avLst/>
          </a:prstGeom>
          <a:blipFill rotWithShape="1">
            <a:blip r:embed="rId5"/>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ru-RU" sz="3600" b="1" i="0" u="none" strike="noStrike" cap="none" spc="0" normalizeH="0" baseline="0" dirty="0">
                <a:ln>
                  <a:noFill/>
                </a:ln>
                <a:solidFill>
                  <a:srgbClr val="FFFFFF"/>
                </a:solidFill>
                <a:effectLst/>
                <a:uFillTx/>
                <a:latin typeface="+mj-lt"/>
                <a:ea typeface="+mj-ea"/>
                <a:cs typeface="+mj-cs"/>
                <a:sym typeface="Helvetica Light"/>
              </a:rPr>
              <a:t>Собственник АЗС</a:t>
            </a:r>
          </a:p>
        </p:txBody>
      </p:sp>
      <p:sp>
        <p:nvSpPr>
          <p:cNvPr id="16" name="Стрелка: вправо 15">
            <a:extLst>
              <a:ext uri="{FF2B5EF4-FFF2-40B4-BE49-F238E27FC236}">
                <a16:creationId xmlns:a16="http://schemas.microsoft.com/office/drawing/2014/main" id="{02FAB23C-0A4D-40C5-87DB-1A02508E5869}"/>
              </a:ext>
            </a:extLst>
          </p:cNvPr>
          <p:cNvSpPr/>
          <p:nvPr/>
        </p:nvSpPr>
        <p:spPr>
          <a:xfrm>
            <a:off x="14956596" y="8543236"/>
            <a:ext cx="2730989" cy="1346809"/>
          </a:xfrm>
          <a:prstGeom prst="rightArrow">
            <a:avLst/>
          </a:prstGeom>
          <a:blipFill rotWithShape="1">
            <a:blip r:embed="rId5"/>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ru-RU" sz="3200" b="0" i="0" u="none" strike="noStrike" cap="none" spc="0" normalizeH="0" baseline="0">
              <a:ln>
                <a:noFill/>
              </a:ln>
              <a:solidFill>
                <a:srgbClr val="FFFFFF"/>
              </a:solidFill>
              <a:effectLst/>
              <a:uFillTx/>
              <a:latin typeface="+mj-lt"/>
              <a:ea typeface="+mj-ea"/>
              <a:cs typeface="+mj-cs"/>
              <a:sym typeface="Helvetica Light"/>
            </a:endParaRPr>
          </a:p>
        </p:txBody>
      </p:sp>
      <p:sp>
        <p:nvSpPr>
          <p:cNvPr id="17" name="Овал 16">
            <a:extLst>
              <a:ext uri="{FF2B5EF4-FFF2-40B4-BE49-F238E27FC236}">
                <a16:creationId xmlns:a16="http://schemas.microsoft.com/office/drawing/2014/main" id="{477CB69E-96CD-48BF-8D5F-0C2D186CBFCC}"/>
              </a:ext>
            </a:extLst>
          </p:cNvPr>
          <p:cNvSpPr/>
          <p:nvPr/>
        </p:nvSpPr>
        <p:spPr>
          <a:xfrm>
            <a:off x="8854744" y="8401063"/>
            <a:ext cx="4968000" cy="1476000"/>
          </a:xfrm>
          <a:prstGeom prst="ellipse">
            <a:avLst/>
          </a:prstGeom>
          <a:solidFill>
            <a:schemeClr val="accent4">
              <a:lumMod val="75000"/>
            </a:schemeClr>
          </a:solid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ru-RU" sz="3600" b="1" i="0" u="none" strike="noStrike" cap="none" spc="0" normalizeH="0" baseline="0" dirty="0">
                <a:ln>
                  <a:noFill/>
                </a:ln>
                <a:solidFill>
                  <a:srgbClr val="FFFFFF"/>
                </a:solidFill>
                <a:effectLst/>
                <a:uFillTx/>
                <a:latin typeface="+mj-lt"/>
                <a:ea typeface="+mj-ea"/>
                <a:cs typeface="+mj-cs"/>
                <a:sym typeface="Helvetica Light"/>
              </a:rPr>
              <a:t>Конкурент</a:t>
            </a:r>
          </a:p>
        </p:txBody>
      </p:sp>
      <p:sp>
        <p:nvSpPr>
          <p:cNvPr id="18" name="Стрелка: вправо 17">
            <a:extLst>
              <a:ext uri="{FF2B5EF4-FFF2-40B4-BE49-F238E27FC236}">
                <a16:creationId xmlns:a16="http://schemas.microsoft.com/office/drawing/2014/main" id="{72093D8D-0E0F-4AAA-8AE1-DCEB88D41050}"/>
              </a:ext>
            </a:extLst>
          </p:cNvPr>
          <p:cNvSpPr/>
          <p:nvPr/>
        </p:nvSpPr>
        <p:spPr>
          <a:xfrm>
            <a:off x="6360888" y="8569072"/>
            <a:ext cx="2394428" cy="1224000"/>
          </a:xfrm>
          <a:prstGeom prst="rightArrow">
            <a:avLst/>
          </a:prstGeom>
          <a:blipFill rotWithShape="1">
            <a:blip r:embed="rId5"/>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ru-RU" sz="3200" b="0" i="0" u="none" strike="noStrike" cap="none" spc="0" normalizeH="0" baseline="0">
              <a:ln>
                <a:noFill/>
              </a:ln>
              <a:solidFill>
                <a:srgbClr val="FFFFFF"/>
              </a:solidFill>
              <a:effectLst/>
              <a:uFillTx/>
              <a:latin typeface="+mj-lt"/>
              <a:ea typeface="+mj-ea"/>
              <a:cs typeface="+mj-cs"/>
              <a:sym typeface="Helvetica Light"/>
            </a:endParaRPr>
          </a:p>
        </p:txBody>
      </p:sp>
      <p:sp>
        <p:nvSpPr>
          <p:cNvPr id="19" name="Овал 18">
            <a:extLst>
              <a:ext uri="{FF2B5EF4-FFF2-40B4-BE49-F238E27FC236}">
                <a16:creationId xmlns:a16="http://schemas.microsoft.com/office/drawing/2014/main" id="{14B77E9C-D2F1-4CE6-A705-9C87B19C91D3}"/>
              </a:ext>
            </a:extLst>
          </p:cNvPr>
          <p:cNvSpPr/>
          <p:nvPr/>
        </p:nvSpPr>
        <p:spPr>
          <a:xfrm>
            <a:off x="17687585" y="8388640"/>
            <a:ext cx="5624373" cy="1656000"/>
          </a:xfrm>
          <a:prstGeom prst="ellipse">
            <a:avLst/>
          </a:prstGeom>
          <a:solidFill>
            <a:schemeClr val="accent4">
              <a:lumMod val="75000"/>
            </a:schemeClr>
          </a:solid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3600" b="1" dirty="0">
                <a:solidFill>
                  <a:srgbClr val="FFFFFF"/>
                </a:solidFill>
              </a:rPr>
              <a:t>Добросовестность</a:t>
            </a:r>
            <a:endParaRPr kumimoji="0" lang="ru-RU" sz="3600" b="1" i="0" u="none" strike="noStrike" cap="none" spc="0" normalizeH="0" baseline="0" dirty="0">
              <a:ln>
                <a:noFill/>
              </a:ln>
              <a:solidFill>
                <a:srgbClr val="FFFFFF"/>
              </a:solidFill>
              <a:effectLst/>
              <a:uFillTx/>
              <a:latin typeface="+mj-lt"/>
              <a:ea typeface="+mj-ea"/>
              <a:cs typeface="+mj-cs"/>
              <a:sym typeface="Helvetica Light"/>
            </a:endParaRPr>
          </a:p>
        </p:txBody>
      </p:sp>
      <p:pic>
        <p:nvPicPr>
          <p:cNvPr id="10" name="Рисунок 9">
            <a:extLst>
              <a:ext uri="{FF2B5EF4-FFF2-40B4-BE49-F238E27FC236}">
                <a16:creationId xmlns:a16="http://schemas.microsoft.com/office/drawing/2014/main" id="{11940978-C133-4CBA-A0A3-F18C088007C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3583883" y="8097445"/>
            <a:ext cx="1397327" cy="2167254"/>
          </a:xfrm>
          <a:prstGeom prst="rect">
            <a:avLst/>
          </a:prstGeom>
        </p:spPr>
      </p:pic>
      <p:pic>
        <p:nvPicPr>
          <p:cNvPr id="22" name="Рисунок 21">
            <a:extLst>
              <a:ext uri="{FF2B5EF4-FFF2-40B4-BE49-F238E27FC236}">
                <a16:creationId xmlns:a16="http://schemas.microsoft.com/office/drawing/2014/main" id="{A29193E2-71DB-42B7-889F-AB9F0971DA1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3121250" y="8051632"/>
            <a:ext cx="1397327" cy="2167254"/>
          </a:xfrm>
          <a:prstGeom prst="rect">
            <a:avLst/>
          </a:prstGeom>
        </p:spPr>
      </p:pic>
      <p:sp>
        <p:nvSpPr>
          <p:cNvPr id="23" name="Линия">
            <a:extLst>
              <a:ext uri="{FF2B5EF4-FFF2-40B4-BE49-F238E27FC236}">
                <a16:creationId xmlns:a16="http://schemas.microsoft.com/office/drawing/2014/main" id="{0A7A763D-5FCB-4C08-9651-2847DAB78940}"/>
              </a:ext>
            </a:extLst>
          </p:cNvPr>
          <p:cNvSpPr/>
          <p:nvPr/>
        </p:nvSpPr>
        <p:spPr>
          <a:xfrm>
            <a:off x="1226606" y="10894615"/>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24" name="Линия">
            <a:extLst>
              <a:ext uri="{FF2B5EF4-FFF2-40B4-BE49-F238E27FC236}">
                <a16:creationId xmlns:a16="http://schemas.microsoft.com/office/drawing/2014/main" id="{6A462598-D75D-422C-B4E3-BC59173DA4B4}"/>
              </a:ext>
            </a:extLst>
          </p:cNvPr>
          <p:cNvSpPr/>
          <p:nvPr/>
        </p:nvSpPr>
        <p:spPr>
          <a:xfrm>
            <a:off x="1406832" y="4245817"/>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12" name="Стрелка: вниз 11">
            <a:extLst>
              <a:ext uri="{FF2B5EF4-FFF2-40B4-BE49-F238E27FC236}">
                <a16:creationId xmlns:a16="http://schemas.microsoft.com/office/drawing/2014/main" id="{D7E8E390-9BA3-4704-8357-66F8D5E5DD2F}"/>
              </a:ext>
            </a:extLst>
          </p:cNvPr>
          <p:cNvSpPr/>
          <p:nvPr/>
        </p:nvSpPr>
        <p:spPr>
          <a:xfrm>
            <a:off x="10993779" y="11106472"/>
            <a:ext cx="2584371" cy="1152000"/>
          </a:xfrm>
          <a:prstGeom prst="downArrow">
            <a:avLst/>
          </a:prstGeom>
          <a:blipFill rotWithShape="1">
            <a:blip r:embed="rId5"/>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ru-RU" sz="3200" b="0" i="0" u="none" strike="noStrike" cap="none" spc="0" normalizeH="0" baseline="0">
              <a:ln>
                <a:noFill/>
              </a:ln>
              <a:solidFill>
                <a:srgbClr val="FFFFFF"/>
              </a:solidFill>
              <a:effectLst/>
              <a:uFillTx/>
              <a:latin typeface="+mj-lt"/>
              <a:ea typeface="+mj-ea"/>
              <a:cs typeface="+mj-cs"/>
              <a:sym typeface="Helvetica Light"/>
            </a:endParaRPr>
          </a:p>
        </p:txBody>
      </p:sp>
      <p:sp>
        <p:nvSpPr>
          <p:cNvPr id="13" name="Прямоугольник 12">
            <a:extLst>
              <a:ext uri="{FF2B5EF4-FFF2-40B4-BE49-F238E27FC236}">
                <a16:creationId xmlns:a16="http://schemas.microsoft.com/office/drawing/2014/main" id="{371AB3A0-799F-445A-BD19-963A80F7D363}"/>
              </a:ext>
            </a:extLst>
          </p:cNvPr>
          <p:cNvSpPr/>
          <p:nvPr/>
        </p:nvSpPr>
        <p:spPr>
          <a:xfrm>
            <a:off x="7844714" y="12258472"/>
            <a:ext cx="8667766" cy="1248399"/>
          </a:xfrm>
          <a:prstGeom prst="rect">
            <a:avLst/>
          </a:prstGeom>
          <a:no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ru-RU" sz="3200" b="0" i="0" u="none" strike="noStrike" cap="none" spc="0" normalizeH="0" baseline="0">
              <a:ln>
                <a:noFill/>
              </a:ln>
              <a:solidFill>
                <a:srgbClr val="FFFFFF"/>
              </a:solidFill>
              <a:effectLst/>
              <a:uFillTx/>
              <a:latin typeface="+mj-lt"/>
              <a:ea typeface="+mj-ea"/>
              <a:cs typeface="+mj-cs"/>
              <a:sym typeface="Helvetica Light"/>
            </a:endParaRPr>
          </a:p>
        </p:txBody>
      </p:sp>
      <p:sp>
        <p:nvSpPr>
          <p:cNvPr id="14" name="Прямоугольник 13">
            <a:extLst>
              <a:ext uri="{FF2B5EF4-FFF2-40B4-BE49-F238E27FC236}">
                <a16:creationId xmlns:a16="http://schemas.microsoft.com/office/drawing/2014/main" id="{C4911740-6CD6-4DFE-B943-C47DE4FB7250}"/>
              </a:ext>
            </a:extLst>
          </p:cNvPr>
          <p:cNvSpPr/>
          <p:nvPr/>
        </p:nvSpPr>
        <p:spPr>
          <a:xfrm>
            <a:off x="2124782" y="12454862"/>
            <a:ext cx="20594288" cy="821378"/>
          </a:xfrm>
          <a:prstGeom prst="rect">
            <a:avLst/>
          </a:prstGeom>
          <a:no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ru-RU" sz="4400" b="1" i="0" u="none" strike="noStrike" cap="none" spc="0" normalizeH="0" baseline="0" dirty="0">
                <a:ln>
                  <a:noFill/>
                </a:ln>
                <a:solidFill>
                  <a:srgbClr val="253957"/>
                </a:solidFill>
                <a:effectLst/>
                <a:uFillTx/>
                <a:latin typeface="+mj-lt"/>
                <a:ea typeface="+mj-ea"/>
                <a:cs typeface="+mj-cs"/>
                <a:sym typeface="Helvetica Light"/>
              </a:rPr>
              <a:t>Отмена</a:t>
            </a:r>
            <a:r>
              <a:rPr kumimoji="0" lang="ru-RU" sz="4400" i="0" u="none" strike="noStrike" cap="none" spc="0" normalizeH="0" baseline="0" dirty="0">
                <a:ln>
                  <a:noFill/>
                </a:ln>
                <a:solidFill>
                  <a:srgbClr val="253957"/>
                </a:solidFill>
                <a:effectLst/>
                <a:uFillTx/>
                <a:latin typeface="+mj-lt"/>
                <a:ea typeface="+mj-ea"/>
                <a:cs typeface="+mj-cs"/>
                <a:sym typeface="Helvetica Light"/>
              </a:rPr>
              <a:t> решения УФАС и направление на </a:t>
            </a:r>
            <a:r>
              <a:rPr kumimoji="0" lang="ru-RU" sz="4400" b="1" i="0" u="none" strike="noStrike" cap="none" spc="0" normalizeH="0" baseline="0" dirty="0">
                <a:ln>
                  <a:noFill/>
                </a:ln>
                <a:solidFill>
                  <a:srgbClr val="253957"/>
                </a:solidFill>
                <a:effectLst/>
                <a:uFillTx/>
                <a:latin typeface="+mj-lt"/>
                <a:ea typeface="+mj-ea"/>
                <a:cs typeface="+mj-cs"/>
                <a:sym typeface="Helvetica Light"/>
              </a:rPr>
              <a:t>повторное</a:t>
            </a:r>
            <a:r>
              <a:rPr kumimoji="0" lang="ru-RU" sz="4400" i="0" u="none" strike="noStrike" cap="none" spc="0" normalizeH="0" baseline="0" dirty="0">
                <a:ln>
                  <a:noFill/>
                </a:ln>
                <a:solidFill>
                  <a:srgbClr val="253957"/>
                </a:solidFill>
                <a:effectLst/>
                <a:uFillTx/>
                <a:latin typeface="+mj-lt"/>
                <a:ea typeface="+mj-ea"/>
                <a:cs typeface="+mj-cs"/>
                <a:sym typeface="Helvetica Light"/>
              </a:rPr>
              <a:t> рассмотрение дела</a:t>
            </a:r>
          </a:p>
        </p:txBody>
      </p:sp>
    </p:spTree>
    <p:extLst>
      <p:ext uri="{BB962C8B-B14F-4D97-AF65-F5344CB8AC3E}">
        <p14:creationId xmlns:p14="http://schemas.microsoft.com/office/powerpoint/2010/main" val="2639159645"/>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1065" y="2116553"/>
            <a:ext cx="22152175" cy="1152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pc="-100" dirty="0"/>
              <a:t>Повторное рассмотрение дела.</a:t>
            </a:r>
            <a:endParaRPr spc="-100" dirty="0"/>
          </a:p>
        </p:txBody>
      </p:sp>
      <p:sp>
        <p:nvSpPr>
          <p:cNvPr id="62" name="Название подразделения, лаборатории, факультета и т.д."/>
          <p:cNvSpPr txBox="1"/>
          <p:nvPr/>
        </p:nvSpPr>
        <p:spPr>
          <a:xfrm>
            <a:off x="11338744" y="942364"/>
            <a:ext cx="11366416" cy="51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Институт конкурентной политики и регулирования рынков</a:t>
            </a:r>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6944" y="753969"/>
            <a:ext cx="864000" cy="864000"/>
          </a:xfrm>
          <a:prstGeom prst="rect">
            <a:avLst/>
          </a:prstGeom>
          <a:effectLst/>
        </p:spPr>
      </p:pic>
      <p:sp>
        <p:nvSpPr>
          <p:cNvPr id="9"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346683" y="3366562"/>
            <a:ext cx="23690633" cy="978537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2800">
                <a:solidFill>
                  <a:srgbClr val="253957"/>
                </a:solidFill>
                <a:latin typeface="+mn-lt"/>
                <a:ea typeface="+mn-ea"/>
                <a:cs typeface="+mn-cs"/>
                <a:sym typeface="Arial Narrow"/>
              </a:defRPr>
            </a:pPr>
            <a:r>
              <a:rPr lang="ru-RU" sz="4800" spc="100" dirty="0"/>
              <a:t>Цель собственников АЗС - не только строительство АЗС, но и последующее получение прибыли от ее функционирования путем реализации топлива (в том числе, в результате сдачи данного объекта в аренду).</a:t>
            </a:r>
          </a:p>
          <a:p>
            <a:pPr algn="l">
              <a:defRPr sz="2800">
                <a:solidFill>
                  <a:srgbClr val="253957"/>
                </a:solidFill>
                <a:latin typeface="+mn-lt"/>
                <a:ea typeface="+mn-ea"/>
                <a:cs typeface="+mn-cs"/>
                <a:sym typeface="Arial Narrow"/>
              </a:defRPr>
            </a:pPr>
            <a:r>
              <a:rPr lang="ru-RU" sz="4800" spc="100" dirty="0"/>
              <a:t>Использование известных потребителям товарных знаков и фирменного стиля в целях увеличения прибыли приводит к нарушению положений антимонопольного законодательства (</a:t>
            </a:r>
            <a:r>
              <a:rPr lang="ru-RU" sz="4800" spc="100" dirty="0" err="1"/>
              <a:t>п.п</a:t>
            </a:r>
            <a:r>
              <a:rPr lang="ru-RU" sz="4800" spc="100" dirty="0"/>
              <a:t>. 1,2 статьи 14.6 </a:t>
            </a:r>
            <a:r>
              <a:rPr lang="ru-RU" sz="4800" spc="100" dirty="0" err="1"/>
              <a:t>ЗоЗК</a:t>
            </a:r>
            <a:r>
              <a:rPr lang="ru-RU" sz="4800" spc="100" dirty="0"/>
              <a:t>). </a:t>
            </a:r>
          </a:p>
          <a:p>
            <a:pPr algn="l">
              <a:defRPr sz="2800">
                <a:solidFill>
                  <a:srgbClr val="253957"/>
                </a:solidFill>
                <a:latin typeface="+mn-lt"/>
                <a:ea typeface="+mn-ea"/>
                <a:cs typeface="+mn-cs"/>
                <a:sym typeface="Arial Narrow"/>
              </a:defRPr>
            </a:pPr>
            <a:endParaRPr lang="ru-RU" sz="5400" spc="100" dirty="0"/>
          </a:p>
          <a:p>
            <a:pPr algn="l">
              <a:defRPr sz="2800">
                <a:solidFill>
                  <a:srgbClr val="253957"/>
                </a:solidFill>
                <a:latin typeface="+mn-lt"/>
                <a:ea typeface="+mn-ea"/>
                <a:cs typeface="+mn-cs"/>
                <a:sym typeface="Arial Narrow"/>
              </a:defRPr>
            </a:pPr>
            <a:endParaRPr lang="ru-RU" sz="5400" spc="100" dirty="0"/>
          </a:p>
          <a:p>
            <a:pPr algn="l">
              <a:defRPr sz="2800">
                <a:solidFill>
                  <a:srgbClr val="253957"/>
                </a:solidFill>
                <a:latin typeface="+mn-lt"/>
                <a:ea typeface="+mn-ea"/>
                <a:cs typeface="+mn-cs"/>
                <a:sym typeface="Arial Narrow"/>
              </a:defRPr>
            </a:pPr>
            <a:r>
              <a:rPr lang="ru-RU" sz="4800" spc="100" dirty="0"/>
              <a:t>Не только </a:t>
            </a:r>
            <a:r>
              <a:rPr lang="ru-RU" sz="4800" b="1" spc="100" dirty="0"/>
              <a:t>арендатор</a:t>
            </a:r>
            <a:r>
              <a:rPr lang="ru-RU" sz="4800" spc="100" dirty="0"/>
              <a:t> получает необоснованные преимущества при осуществлении предпринимательской деятельности, а также может причинить ущерб или нанести вред деловой репутации конкурента, но и </a:t>
            </a:r>
            <a:r>
              <a:rPr lang="ru-RU" sz="4800" b="1" spc="100" dirty="0"/>
              <a:t>собственники</a:t>
            </a:r>
            <a:r>
              <a:rPr lang="ru-RU" sz="4800" spc="100" dirty="0"/>
              <a:t> данного имущества.</a:t>
            </a:r>
          </a:p>
          <a:p>
            <a:pPr algn="l">
              <a:defRPr sz="2800">
                <a:solidFill>
                  <a:srgbClr val="253957"/>
                </a:solidFill>
                <a:latin typeface="+mn-lt"/>
                <a:ea typeface="+mn-ea"/>
                <a:cs typeface="+mn-cs"/>
                <a:sym typeface="Arial Narrow"/>
              </a:defRPr>
            </a:pPr>
            <a:endParaRPr lang="ru-RU" sz="4800" spc="100" dirty="0"/>
          </a:p>
          <a:p>
            <a:pPr algn="r">
              <a:defRPr sz="2800">
                <a:solidFill>
                  <a:srgbClr val="253957"/>
                </a:solidFill>
                <a:latin typeface="+mn-lt"/>
                <a:ea typeface="+mn-ea"/>
                <a:cs typeface="+mn-cs"/>
                <a:sym typeface="Arial Narrow"/>
              </a:defRPr>
            </a:pPr>
            <a:r>
              <a:rPr lang="ru-RU" sz="4400" i="1" spc="100" dirty="0"/>
              <a:t>(Решение УФАС по Новосибирской области от 29 марта 2018 г. № 06-01-13-14-16)</a:t>
            </a:r>
          </a:p>
        </p:txBody>
      </p:sp>
      <p:sp>
        <p:nvSpPr>
          <p:cNvPr id="3" name="Стрелка: вниз 2">
            <a:extLst>
              <a:ext uri="{FF2B5EF4-FFF2-40B4-BE49-F238E27FC236}">
                <a16:creationId xmlns:a16="http://schemas.microsoft.com/office/drawing/2014/main" id="{F77CE94B-F1BB-46A0-B4D6-3E9D58EE34B9}"/>
              </a:ext>
            </a:extLst>
          </p:cNvPr>
          <p:cNvSpPr/>
          <p:nvPr/>
        </p:nvSpPr>
        <p:spPr>
          <a:xfrm>
            <a:off x="10334071" y="7938120"/>
            <a:ext cx="3082065" cy="1619102"/>
          </a:xfrm>
          <a:prstGeom prst="downArrow">
            <a:avLst/>
          </a:prstGeom>
          <a:blipFill rotWithShape="1">
            <a:blip r:embed="rId4"/>
            <a:srcRect/>
            <a:tile tx="0" ty="0" sx="100000" sy="100000" flip="none" algn="tl"/>
          </a:blipFill>
          <a:ln w="12700" cap="flat">
            <a:noFill/>
            <a:miter lim="400000"/>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ru-RU" sz="3200" b="0" i="0" u="none" strike="noStrike" cap="none" spc="0" normalizeH="0" baseline="0">
              <a:ln>
                <a:noFill/>
              </a:ln>
              <a:solidFill>
                <a:srgbClr val="FFFFFF"/>
              </a:solidFill>
              <a:effectLst/>
              <a:uFillTx/>
              <a:latin typeface="+mj-lt"/>
              <a:ea typeface="+mj-ea"/>
              <a:cs typeface="+mj-cs"/>
              <a:sym typeface="Helvetica Light"/>
            </a:endParaRPr>
          </a:p>
        </p:txBody>
      </p:sp>
    </p:spTree>
    <p:extLst>
      <p:ext uri="{BB962C8B-B14F-4D97-AF65-F5344CB8AC3E}">
        <p14:creationId xmlns:p14="http://schemas.microsoft.com/office/powerpoint/2010/main" val="1349753042"/>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1065" y="2499130"/>
            <a:ext cx="22152175" cy="16346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pc="-100" dirty="0"/>
              <a:t>Рассмотрение в судах.</a:t>
            </a:r>
            <a:endParaRPr spc="-100" dirty="0"/>
          </a:p>
        </p:txBody>
      </p:sp>
      <p:sp>
        <p:nvSpPr>
          <p:cNvPr id="62" name="Название подразделения, лаборатории, факультета и т.д."/>
          <p:cNvSpPr txBox="1"/>
          <p:nvPr/>
        </p:nvSpPr>
        <p:spPr>
          <a:xfrm>
            <a:off x="11338744" y="886380"/>
            <a:ext cx="11366416" cy="51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Институт конкурентной политики и регулирования рынков</a:t>
            </a:r>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6944" y="753969"/>
            <a:ext cx="864000" cy="864000"/>
          </a:xfrm>
          <a:prstGeom prst="rect">
            <a:avLst/>
          </a:prstGeom>
          <a:effectLst/>
        </p:spPr>
      </p:pic>
      <p:sp>
        <p:nvSpPr>
          <p:cNvPr id="1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201065" y="3545632"/>
            <a:ext cx="22152176" cy="907300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2800">
                <a:solidFill>
                  <a:srgbClr val="253957"/>
                </a:solidFill>
                <a:latin typeface="+mn-lt"/>
                <a:ea typeface="+mn-ea"/>
                <a:cs typeface="+mn-cs"/>
                <a:sym typeface="Arial Narrow"/>
              </a:defRPr>
            </a:pPr>
            <a:endParaRPr lang="ru-RU" sz="4400" i="1" spc="100" dirty="0">
              <a:solidFill>
                <a:srgbClr val="253957"/>
              </a:solidFill>
              <a:sym typeface="Arial Narrow"/>
            </a:endParaRPr>
          </a:p>
          <a:p>
            <a:pPr marL="571500" indent="-571500" algn="r">
              <a:buFont typeface="Arial" panose="020B0604020202020204" pitchFamily="34" charset="0"/>
              <a:buChar char="•"/>
              <a:defRPr sz="2800">
                <a:solidFill>
                  <a:srgbClr val="253957"/>
                </a:solidFill>
                <a:latin typeface="+mn-lt"/>
                <a:ea typeface="+mn-ea"/>
                <a:cs typeface="+mn-cs"/>
                <a:sym typeface="Arial Narrow"/>
              </a:defRPr>
            </a:pPr>
            <a:endParaRPr lang="ru-RU" sz="4400" i="1" spc="100" dirty="0">
              <a:solidFill>
                <a:srgbClr val="253957"/>
              </a:solidFill>
              <a:sym typeface="Arial Narrow"/>
            </a:endParaRPr>
          </a:p>
          <a:p>
            <a:pPr algn="l">
              <a:defRPr sz="2800">
                <a:solidFill>
                  <a:srgbClr val="253957"/>
                </a:solidFill>
                <a:latin typeface="+mn-lt"/>
                <a:ea typeface="+mn-ea"/>
                <a:cs typeface="+mn-cs"/>
                <a:sym typeface="Arial Narrow"/>
              </a:defRPr>
            </a:pPr>
            <a:r>
              <a:rPr lang="ru-RU" sz="4800" b="1" i="1" spc="100" dirty="0"/>
              <a:t>1. </a:t>
            </a:r>
            <a:r>
              <a:rPr lang="ru-RU" sz="4800" i="1" spc="100" dirty="0"/>
              <a:t>Решение антимонопольного органа № 06-01-13-14-16 от 29 марта 2018 г. считать </a:t>
            </a:r>
            <a:r>
              <a:rPr lang="ru-RU" sz="4800" b="1" i="1" spc="100" dirty="0"/>
              <a:t>законным и обоснованным </a:t>
            </a:r>
            <a:br>
              <a:rPr lang="ru-RU" sz="4800" b="1" i="1" spc="100" dirty="0"/>
            </a:br>
            <a:r>
              <a:rPr lang="ru-RU" sz="4800" i="1" spc="100" dirty="0"/>
              <a:t>(</a:t>
            </a:r>
            <a:r>
              <a:rPr lang="ru-RU" sz="4800" i="1" spc="100" dirty="0">
                <a:solidFill>
                  <a:srgbClr val="253957"/>
                </a:solidFill>
                <a:sym typeface="Arial Narrow"/>
              </a:rPr>
              <a:t>Решение Арбитражного суда Новосибирской области от 12 февраля 2019 г. по делу № А45-21043/2018)</a:t>
            </a:r>
            <a:r>
              <a:rPr lang="ru-RU" sz="4800" b="1" i="1" spc="100" dirty="0">
                <a:solidFill>
                  <a:srgbClr val="253957"/>
                </a:solidFill>
                <a:sym typeface="Arial Narrow"/>
              </a:rPr>
              <a:t>;</a:t>
            </a:r>
            <a:endParaRPr lang="ru-RU" sz="4800" b="1" i="1" spc="100" dirty="0"/>
          </a:p>
          <a:p>
            <a:pPr>
              <a:defRPr sz="2800">
                <a:solidFill>
                  <a:srgbClr val="253957"/>
                </a:solidFill>
                <a:latin typeface="+mn-lt"/>
                <a:ea typeface="+mn-ea"/>
                <a:cs typeface="+mn-cs"/>
                <a:sym typeface="Arial Narrow"/>
              </a:defRPr>
            </a:pPr>
            <a:endParaRPr lang="ru-RU" sz="4800" i="1" spc="100" dirty="0"/>
          </a:p>
          <a:p>
            <a:pPr algn="l">
              <a:defRPr sz="2800">
                <a:solidFill>
                  <a:srgbClr val="253957"/>
                </a:solidFill>
                <a:latin typeface="+mn-lt"/>
                <a:ea typeface="+mn-ea"/>
                <a:cs typeface="+mn-cs"/>
                <a:sym typeface="Arial Narrow"/>
              </a:defRPr>
            </a:pPr>
            <a:r>
              <a:rPr lang="ru-RU" sz="4800" b="1" i="1" spc="100" dirty="0"/>
              <a:t>2.</a:t>
            </a:r>
            <a:r>
              <a:rPr lang="ru-RU" sz="4800" i="1" spc="100" dirty="0"/>
              <a:t> Жалобу собственника АЗС оставить </a:t>
            </a:r>
            <a:r>
              <a:rPr lang="ru-RU" sz="4800" b="1" i="1" spc="100" dirty="0"/>
              <a:t>без удовлетворения </a:t>
            </a:r>
            <a:br>
              <a:rPr lang="ru-RU" sz="4800" b="1" i="1" spc="100" dirty="0"/>
            </a:br>
            <a:r>
              <a:rPr lang="ru-RU" sz="4800" i="1" spc="100" dirty="0"/>
              <a:t>(</a:t>
            </a:r>
            <a:r>
              <a:rPr lang="ru-RU" sz="4800" i="1" spc="100" dirty="0">
                <a:solidFill>
                  <a:srgbClr val="253957"/>
                </a:solidFill>
                <a:sym typeface="Arial Narrow"/>
              </a:rPr>
              <a:t>Постановление Седьмого арбитражного апелляционного суда от 28 мая 2019 г. N 07АП-3005/19</a:t>
            </a:r>
            <a:r>
              <a:rPr lang="ru-RU" sz="4800" i="1" spc="100" dirty="0"/>
              <a:t>).</a:t>
            </a:r>
          </a:p>
          <a:p>
            <a:pPr>
              <a:defRPr sz="2800">
                <a:solidFill>
                  <a:srgbClr val="253957"/>
                </a:solidFill>
                <a:latin typeface="+mn-lt"/>
                <a:ea typeface="+mn-ea"/>
                <a:cs typeface="+mn-cs"/>
                <a:sym typeface="Arial Narrow"/>
              </a:defRPr>
            </a:pPr>
            <a:endParaRPr lang="ru-RU" sz="4400" i="1" spc="100" dirty="0"/>
          </a:p>
          <a:p>
            <a:pPr algn="l">
              <a:defRPr sz="2800">
                <a:solidFill>
                  <a:srgbClr val="253957"/>
                </a:solidFill>
                <a:latin typeface="+mn-lt"/>
                <a:ea typeface="+mn-ea"/>
                <a:cs typeface="+mn-cs"/>
                <a:sym typeface="Arial Narrow"/>
              </a:defRPr>
            </a:pPr>
            <a:endParaRPr lang="ru-RU" sz="4400" i="1" spc="100" dirty="0"/>
          </a:p>
          <a:p>
            <a:pPr algn="r">
              <a:defRPr sz="2800">
                <a:solidFill>
                  <a:srgbClr val="253957"/>
                </a:solidFill>
                <a:latin typeface="+mn-lt"/>
                <a:ea typeface="+mn-ea"/>
                <a:cs typeface="+mn-cs"/>
                <a:sym typeface="Arial Narrow"/>
              </a:defRPr>
            </a:pPr>
            <a:endParaRPr lang="ru-RU" sz="4400" i="1" spc="100" dirty="0"/>
          </a:p>
          <a:p>
            <a:pPr algn="r">
              <a:defRPr sz="2800">
                <a:solidFill>
                  <a:srgbClr val="253957"/>
                </a:solidFill>
                <a:latin typeface="+mn-lt"/>
                <a:ea typeface="+mn-ea"/>
                <a:cs typeface="+mn-cs"/>
                <a:sym typeface="Arial Narrow"/>
              </a:defRPr>
            </a:pPr>
            <a:endParaRPr lang="ru-RU" sz="3600" i="1" spc="100" dirty="0"/>
          </a:p>
          <a:p>
            <a:pPr algn="l">
              <a:defRPr sz="2800">
                <a:solidFill>
                  <a:srgbClr val="253957"/>
                </a:solidFill>
                <a:latin typeface="+mn-lt"/>
                <a:ea typeface="+mn-ea"/>
                <a:cs typeface="+mn-cs"/>
                <a:sym typeface="Arial Narrow"/>
              </a:defRPr>
            </a:pPr>
            <a:endParaRPr lang="ru-RU" sz="4400" i="1" spc="100" dirty="0"/>
          </a:p>
          <a:p>
            <a:pPr algn="l">
              <a:defRPr sz="2800">
                <a:solidFill>
                  <a:srgbClr val="253957"/>
                </a:solidFill>
                <a:latin typeface="+mn-lt"/>
                <a:ea typeface="+mn-ea"/>
                <a:cs typeface="+mn-cs"/>
                <a:sym typeface="Arial Narrow"/>
              </a:defRPr>
            </a:pPr>
            <a:endParaRPr lang="ru-RU" sz="4400" i="1" spc="100" dirty="0"/>
          </a:p>
          <a:p>
            <a:pPr algn="l">
              <a:defRPr sz="2800">
                <a:solidFill>
                  <a:srgbClr val="253957"/>
                </a:solidFill>
                <a:latin typeface="+mn-lt"/>
                <a:ea typeface="+mn-ea"/>
                <a:cs typeface="+mn-cs"/>
                <a:sym typeface="Arial Narrow"/>
              </a:defRPr>
            </a:pPr>
            <a:endParaRPr lang="ru-RU" sz="4400" i="1" spc="100" dirty="0"/>
          </a:p>
        </p:txBody>
      </p:sp>
    </p:spTree>
    <p:extLst>
      <p:ext uri="{BB962C8B-B14F-4D97-AF65-F5344CB8AC3E}">
        <p14:creationId xmlns:p14="http://schemas.microsoft.com/office/powerpoint/2010/main" val="3389450687"/>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1450</TotalTime>
  <Words>730</Words>
  <Application>Microsoft Office PowerPoint</Application>
  <PresentationFormat>Произвольный</PresentationFormat>
  <Paragraphs>91</Paragraphs>
  <Slides>11</Slides>
  <Notes>1</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11</vt:i4>
      </vt:variant>
    </vt:vector>
  </HeadingPairs>
  <TitlesOfParts>
    <vt:vector size="20" baseType="lpstr">
      <vt:lpstr>Arial</vt:lpstr>
      <vt:lpstr>Arial Narrow</vt:lpstr>
      <vt:lpstr>Arial Narrow (Основной текст)</vt:lpstr>
      <vt:lpstr>Calisto MT</vt:lpstr>
      <vt:lpstr>Helvetica</vt:lpstr>
      <vt:lpstr>Helvetica Light</vt:lpstr>
      <vt:lpstr>Helvetica Neue</vt:lpstr>
      <vt:lpstr>Wingdings</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Misha Shikhmuradov</dc:creator>
  <cp:lastModifiedBy>Юлия Папикян</cp:lastModifiedBy>
  <cp:revision>65</cp:revision>
  <dcterms:modified xsi:type="dcterms:W3CDTF">2020-07-16T23:11:23Z</dcterms:modified>
</cp:coreProperties>
</file>