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71" r:id="rId4"/>
    <p:sldId id="272" r:id="rId5"/>
    <p:sldId id="273" r:id="rId6"/>
    <p:sldId id="274" r:id="rId7"/>
    <p:sldId id="275" r:id="rId8"/>
    <p:sldId id="268" r:id="rId9"/>
    <p:sldId id="276" r:id="rId10"/>
    <p:sldId id="277" r:id="rId11"/>
    <p:sldId id="278" r:id="rId12"/>
    <p:sldId id="264"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0" autoAdjust="0"/>
    <p:restoredTop sz="94517" autoAdjust="0"/>
  </p:normalViewPr>
  <p:slideViewPr>
    <p:cSldViewPr>
      <p:cViewPr varScale="1">
        <p:scale>
          <a:sx n="53" d="100"/>
          <a:sy n="53" d="100"/>
        </p:scale>
        <p:origin x="948" y="11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166292" y="0"/>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625044"/>
            <a:ext cx="16164318" cy="5222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algn="l">
              <a:defRPr sz="7000" b="1" cap="all">
                <a:solidFill>
                  <a:srgbClr val="253957"/>
                </a:solidFill>
                <a:latin typeface="+mn-lt"/>
                <a:ea typeface="+mn-ea"/>
                <a:cs typeface="+mn-cs"/>
                <a:sym typeface="Arial Narrow"/>
              </a:defRPr>
            </a:pPr>
            <a:r>
              <a:rPr lang="ru-RU" dirty="0"/>
              <a:t>Установление продуктовых границ </a:t>
            </a:r>
            <a:r>
              <a:rPr lang="ru-RU" spc="-100" dirty="0"/>
              <a:t>при доказывании недобросовестной </a:t>
            </a:r>
            <a:r>
              <a:rPr lang="ru-RU" dirty="0"/>
              <a:t>конкуренции, связанной</a:t>
            </a:r>
          </a:p>
          <a:p>
            <a:pPr algn="l">
              <a:defRPr sz="7000" b="1" cap="all">
                <a:solidFill>
                  <a:srgbClr val="253957"/>
                </a:solidFill>
                <a:latin typeface="+mn-lt"/>
                <a:ea typeface="+mn-ea"/>
                <a:cs typeface="+mn-cs"/>
                <a:sym typeface="Arial Narrow"/>
              </a:defRPr>
            </a:pPr>
            <a:r>
              <a:rPr lang="ru-RU" dirty="0"/>
              <a:t>с созданием смешения</a:t>
            </a:r>
            <a:endParaRPr sz="6000" dirty="0"/>
          </a:p>
        </p:txBody>
      </p:sp>
      <p:sp>
        <p:nvSpPr>
          <p:cNvPr id="53" name="Очень крутой подзаголовок презентации"/>
          <p:cNvSpPr txBox="1"/>
          <p:nvPr/>
        </p:nvSpPr>
        <p:spPr>
          <a:xfrm>
            <a:off x="7116914" y="9834947"/>
            <a:ext cx="11771830" cy="936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a:t>Михаил Шихмурадов </a:t>
            </a:r>
            <a:r>
              <a:rPr lang="en-US" dirty="0"/>
              <a:t>—</a:t>
            </a:r>
            <a:r>
              <a:rPr lang="ru-RU" dirty="0"/>
              <a:t> главный эксперт ИКПРР</a:t>
            </a:r>
          </a:p>
        </p:txBody>
      </p:sp>
      <p:sp>
        <p:nvSpPr>
          <p:cNvPr id="54" name="Название подразделения,  лаборатории, факультета и т.д."/>
          <p:cNvSpPr txBox="1"/>
          <p:nvPr/>
        </p:nvSpPr>
        <p:spPr>
          <a:xfrm>
            <a:off x="7116915" y="1847447"/>
            <a:ext cx="14292109" cy="7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ru-RU" dirty="0"/>
              <a:t>Институт конкурентной политики и регулирования рынков</a:t>
            </a:r>
            <a:endParaRPr dirty="0"/>
          </a:p>
        </p:txBody>
      </p:sp>
      <p:sp>
        <p:nvSpPr>
          <p:cNvPr id="55" name="Москва, 2017"/>
          <p:cNvSpPr txBox="1"/>
          <p:nvPr/>
        </p:nvSpPr>
        <p:spPr>
          <a:xfrm>
            <a:off x="7121714" y="11898560"/>
            <a:ext cx="9443424"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20</a:t>
            </a:r>
            <a:r>
              <a:rPr lang="en-US" dirty="0"/>
              <a:t>20</a:t>
            </a:r>
            <a:endParaRPr dirty="0"/>
          </a:p>
        </p:txBody>
      </p:sp>
      <p:pic>
        <p:nvPicPr>
          <p:cNvPr id="56" name="Изображение" descr="Изображение"/>
          <p:cNvPicPr>
            <a:picLocks noChangeAspect="1"/>
          </p:cNvPicPr>
          <p:nvPr/>
        </p:nvPicPr>
        <p:blipFill rotWithShape="1">
          <a:blip r:embed="rId2">
            <a:extLst/>
          </a:blip>
          <a:srcRect l="10050" t="-1603" r="9681" b="17226"/>
          <a:stretch/>
        </p:blipFill>
        <p:spPr>
          <a:xfrm>
            <a:off x="1471809" y="1847447"/>
            <a:ext cx="2196244" cy="2232248"/>
          </a:xfrm>
          <a:prstGeom prst="rect">
            <a:avLst/>
          </a:prstGeom>
          <a:ln w="12700">
            <a:miter lim="400000"/>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3931" y="5159815"/>
            <a:ext cx="1512000" cy="1512000"/>
          </a:xfrm>
          <a:prstGeom prst="rect">
            <a:avLst/>
          </a:prstGeom>
        </p:spPr>
      </p:pic>
      <p:sp>
        <p:nvSpPr>
          <p:cNvPr id="3" name="TextBox 2"/>
          <p:cNvSpPr txBox="1"/>
          <p:nvPr/>
        </p:nvSpPr>
        <p:spPr>
          <a:xfrm>
            <a:off x="1237783" y="6985852"/>
            <a:ext cx="2664296" cy="324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ru-RU" sz="1000" dirty="0">
                <a:solidFill>
                  <a:schemeClr val="bg1"/>
                </a:solidFill>
                <a:effectLst>
                  <a:outerShdw blurRad="38100" dist="38100" dir="2700000" algn="tl">
                    <a:srgbClr val="000000">
                      <a:alpha val="43137"/>
                    </a:srgbClr>
                  </a:outerShdw>
                </a:effectLst>
              </a:rPr>
              <a:t>ИНСТИТУТ КОНКУРЕНТНОЙ ПОЛИТИКИ И РЕГУЛИРОВАНИЯ РЫНКОВ</a:t>
            </a:r>
            <a:endParaRPr kumimoji="0" lang="en-US" sz="1000" b="0" i="0" u="none" strike="noStrike" cap="none" spc="0" normalizeH="0" baseline="0" dirty="0">
              <a:ln>
                <a:noFill/>
              </a:ln>
              <a:solidFill>
                <a:schemeClr val="bg1"/>
              </a:solidFill>
              <a:effectLst>
                <a:outerShdw blurRad="38100" dist="38100" dir="2700000" algn="tl">
                  <a:srgbClr val="000000">
                    <a:alpha val="43137"/>
                  </a:srgbClr>
                </a:outerShdw>
              </a:effectLst>
              <a:uFillTx/>
              <a:sym typeface="Helvetica Light"/>
            </a:endParaRPr>
          </a:p>
        </p:txBody>
      </p:sp>
      <p:sp>
        <p:nvSpPr>
          <p:cNvPr id="10" name="TextBox 9"/>
          <p:cNvSpPr txBox="1"/>
          <p:nvPr/>
        </p:nvSpPr>
        <p:spPr>
          <a:xfrm>
            <a:off x="1084766" y="4393732"/>
            <a:ext cx="2970330"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ru-RU" sz="1000" dirty="0">
                <a:solidFill>
                  <a:schemeClr val="bg1"/>
                </a:solidFill>
                <a:effectLst>
                  <a:outerShdw blurRad="38100" dist="38100" dir="2700000" algn="tl">
                    <a:srgbClr val="000000">
                      <a:alpha val="43137"/>
                    </a:srgbClr>
                  </a:outerShdw>
                </a:effectLst>
              </a:rPr>
              <a:t>НАЦИОНАЛЬНЫЙ ИССЛЕДОВАТЕЛЬСКИЙ УНИВЕРСИТЕТ</a:t>
            </a:r>
            <a:endParaRPr kumimoji="0" lang="en-US" sz="1000" b="0" i="0" u="none" strike="noStrike" cap="none" spc="0" normalizeH="0" baseline="0" dirty="0">
              <a:ln>
                <a:noFill/>
              </a:ln>
              <a:solidFill>
                <a:schemeClr val="bg1"/>
              </a:solidFill>
              <a:effectLst>
                <a:outerShdw blurRad="38100" dist="38100" dir="2700000" algn="tl">
                  <a:srgbClr val="000000">
                    <a:alpha val="43137"/>
                  </a:srgbClr>
                </a:outerShdw>
              </a:effectLst>
              <a:uFillTx/>
              <a:sym typeface="Helvetica Ligh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1065" y="2499130"/>
            <a:ext cx="22152175" cy="2630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pc="-100" dirty="0"/>
              <a:t>Что делать, если товары не относятся</a:t>
            </a:r>
          </a:p>
          <a:p>
            <a:pPr algn="l">
              <a:defRPr sz="7000" b="1" cap="all">
                <a:solidFill>
                  <a:srgbClr val="253957"/>
                </a:solidFill>
                <a:latin typeface="+mn-lt"/>
                <a:ea typeface="+mn-ea"/>
                <a:cs typeface="+mn-cs"/>
                <a:sym typeface="Arial Narrow"/>
              </a:defRPr>
            </a:pPr>
            <a:r>
              <a:rPr lang="ru-RU" spc="-100" dirty="0"/>
              <a:t>К продуктовым границам одного товарного рынка?</a:t>
            </a:r>
            <a:endParaRPr spc="-100"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конкурентной политики и регулирования рынков</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944" y="753969"/>
            <a:ext cx="864000" cy="864000"/>
          </a:xfrm>
          <a:prstGeom prst="rect">
            <a:avLst/>
          </a:prstGeom>
          <a:effectLst/>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3057495" y="5111553"/>
            <a:ext cx="10295745" cy="7507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defRPr sz="2800">
                <a:solidFill>
                  <a:srgbClr val="253957"/>
                </a:solidFill>
                <a:latin typeface="+mn-lt"/>
                <a:ea typeface="+mn-ea"/>
                <a:cs typeface="+mn-cs"/>
                <a:sym typeface="Arial Narrow"/>
              </a:defRPr>
            </a:pPr>
            <a:r>
              <a:rPr lang="ru-RU" sz="4400" spc="100" dirty="0"/>
              <a:t>Дело №</a:t>
            </a:r>
            <a:r>
              <a:rPr lang="en-US" sz="4400" spc="100" dirty="0"/>
              <a:t> </a:t>
            </a:r>
            <a:r>
              <a:rPr lang="ru-RU" sz="4400" spc="100" dirty="0"/>
              <a:t>А40-21129/17</a:t>
            </a:r>
          </a:p>
          <a:p>
            <a:pPr>
              <a:defRPr sz="2800">
                <a:solidFill>
                  <a:srgbClr val="253957"/>
                </a:solidFill>
                <a:latin typeface="+mn-lt"/>
                <a:ea typeface="+mn-ea"/>
                <a:cs typeface="+mn-cs"/>
                <a:sym typeface="Arial Narrow"/>
              </a:defRPr>
            </a:pPr>
            <a:r>
              <a:rPr lang="ru-RU" sz="4400" i="1" spc="100" dirty="0"/>
              <a:t>Мистраль </a:t>
            </a:r>
            <a:r>
              <a:rPr lang="en-US" sz="4400" i="1" spc="100" dirty="0"/>
              <a:t>vs</a:t>
            </a:r>
            <a:r>
              <a:rPr lang="ru-RU" sz="4400" i="1" spc="100" dirty="0"/>
              <a:t> </a:t>
            </a:r>
            <a:r>
              <a:rPr lang="ru-RU" sz="4400" i="1" spc="100" dirty="0" err="1"/>
              <a:t>СанБонсаи</a:t>
            </a:r>
            <a:endParaRPr lang="ru-RU" sz="4400" i="1" spc="100" dirty="0"/>
          </a:p>
          <a:p>
            <a:pPr>
              <a:defRPr sz="2800">
                <a:solidFill>
                  <a:srgbClr val="253957"/>
                </a:solidFill>
                <a:latin typeface="+mn-lt"/>
                <a:ea typeface="+mn-ea"/>
                <a:cs typeface="+mn-cs"/>
                <a:sym typeface="Arial Narrow"/>
              </a:defRPr>
            </a:pPr>
            <a:endParaRPr lang="ru-RU" sz="4400" i="1" spc="100" dirty="0"/>
          </a:p>
          <a:p>
            <a:pPr>
              <a:defRPr sz="2800">
                <a:solidFill>
                  <a:srgbClr val="253957"/>
                </a:solidFill>
                <a:latin typeface="+mn-lt"/>
                <a:ea typeface="+mn-ea"/>
                <a:cs typeface="+mn-cs"/>
                <a:sym typeface="Arial Narrow"/>
              </a:defRPr>
            </a:pPr>
            <a:r>
              <a:rPr lang="ru-RU" sz="4000" spc="100" dirty="0"/>
              <a:t>Отчёт ООО «Деловой Центр-Екатеринбург» составленный по результатам проведённого исследования «Взаимозаменяемость соевых соусов "KIKKOMAN" и "SANBONSAI"»</a:t>
            </a:r>
          </a:p>
        </p:txBody>
      </p:sp>
      <p:pic>
        <p:nvPicPr>
          <p:cNvPr id="2050" name="Picture 2" descr="http://www.upakovano.ru/upload/iblock/8e0/phpQfdr5z.jpg"/>
          <p:cNvPicPr>
            <a:picLocks noChangeAspect="1" noChangeArrowheads="1"/>
          </p:cNvPicPr>
          <p:nvPr/>
        </p:nvPicPr>
        <p:blipFill rotWithShape="1">
          <a:blip r:embed="rId4">
            <a:extLst>
              <a:ext uri="{28A0092B-C50C-407E-A947-70E740481C1C}">
                <a14:useLocalDpi xmlns:a14="http://schemas.microsoft.com/office/drawing/2010/main" val="0"/>
              </a:ext>
            </a:extLst>
          </a:blip>
          <a:srcRect l="54346" t="6644" r="9882" b="3872"/>
          <a:stretch/>
        </p:blipFill>
        <p:spPr bwMode="auto">
          <a:xfrm>
            <a:off x="6143328" y="5383342"/>
            <a:ext cx="3888432" cy="75176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ientific-book.ru/image/10195057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651" y="5449264"/>
            <a:ext cx="3395369" cy="731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378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1065" y="2499130"/>
            <a:ext cx="22152175" cy="2630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pc="-100" dirty="0"/>
              <a:t>ЧТО ДЕЛАТЬ, ЕСЛИ СМЕШЕНИЯ НЕТ?</a:t>
            </a:r>
          </a:p>
          <a:p>
            <a:pPr algn="l">
              <a:defRPr sz="7000" b="1" cap="all">
                <a:solidFill>
                  <a:srgbClr val="253957"/>
                </a:solidFill>
                <a:latin typeface="+mn-lt"/>
                <a:ea typeface="+mn-ea"/>
                <a:cs typeface="+mn-cs"/>
                <a:sym typeface="Arial Narrow"/>
              </a:defRPr>
            </a:pPr>
            <a:r>
              <a:rPr lang="ru-RU" spc="-100" dirty="0"/>
              <a:t>ВВОДИТЬ ИНСТИТУТ </a:t>
            </a:r>
            <a:r>
              <a:rPr lang="en-US" i="1" spc="-100" dirty="0"/>
              <a:t>TRADEMARK DILUTION</a:t>
            </a:r>
            <a:r>
              <a:rPr lang="en-US" spc="-100" dirty="0"/>
              <a:t>?</a:t>
            </a:r>
            <a:endParaRPr spc="-100"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конкурентной политики и регулирования рынков</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944" y="753969"/>
            <a:ext cx="864000" cy="864000"/>
          </a:xfrm>
          <a:prstGeom prst="rect">
            <a:avLst/>
          </a:prstGeom>
          <a:effectLst/>
        </p:spPr>
      </p:pic>
      <p:pic>
        <p:nvPicPr>
          <p:cNvPr id="3" name="Рисунок 2"/>
          <p:cNvPicPr>
            <a:picLocks noChangeAspect="1"/>
          </p:cNvPicPr>
          <p:nvPr/>
        </p:nvPicPr>
        <p:blipFill>
          <a:blip r:embed="rId4"/>
          <a:stretch>
            <a:fillRect/>
          </a:stretch>
        </p:blipFill>
        <p:spPr>
          <a:xfrm>
            <a:off x="2730200" y="6172973"/>
            <a:ext cx="18448101" cy="4680520"/>
          </a:xfrm>
          <a:prstGeom prst="rect">
            <a:avLst/>
          </a:prstGeom>
        </p:spPr>
      </p:pic>
    </p:spTree>
    <p:extLst>
      <p:ext uri="{BB962C8B-B14F-4D97-AF65-F5344CB8AC3E}">
        <p14:creationId xmlns:p14="http://schemas.microsoft.com/office/powerpoint/2010/main" val="424036140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11368363" y="11494669"/>
            <a:ext cx="8579502"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defTabSz="642937">
              <a:defRPr sz="2400">
                <a:solidFill>
                  <a:srgbClr val="FFFFFF"/>
                </a:solidFill>
                <a:latin typeface="+mn-lt"/>
                <a:ea typeface="+mn-ea"/>
                <a:cs typeface="+mn-cs"/>
                <a:sym typeface="Arial Narrow"/>
              </a:defRPr>
            </a:lvl1pPr>
          </a:lstStyle>
          <a:p>
            <a:pPr marL="0" marR="0" lvl="0" indent="0" algn="r" defTabSz="642937"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dirty="0" err="1">
                <a:ln>
                  <a:noFill/>
                </a:ln>
                <a:solidFill>
                  <a:srgbClr val="FFFFFF"/>
                </a:solidFill>
                <a:effectLst/>
                <a:uLnTx/>
                <a:uFillTx/>
                <a:latin typeface="Arial Narrow"/>
                <a:sym typeface="Arial Narrow"/>
              </a:rPr>
              <a:t>Адрес</a:t>
            </a:r>
            <a:r>
              <a:rPr kumimoji="0" sz="2400" b="0" i="0" u="none" strike="noStrike" kern="0" cap="none" spc="0" normalizeH="0" baseline="0" noProof="0" dirty="0">
                <a:ln>
                  <a:noFill/>
                </a:ln>
                <a:solidFill>
                  <a:srgbClr val="FFFFFF"/>
                </a:solidFill>
                <a:effectLst/>
                <a:uLnTx/>
                <a:uFillTx/>
                <a:latin typeface="Arial Narrow"/>
                <a:sym typeface="Arial Narrow"/>
              </a:rPr>
              <a:t>: </a:t>
            </a:r>
            <a:r>
              <a:rPr kumimoji="0" lang="ru-RU" sz="2400" b="0" i="0" u="none" strike="noStrike" kern="0" cap="none" spc="0" normalizeH="0" baseline="0" noProof="0" dirty="0">
                <a:ln>
                  <a:noFill/>
                </a:ln>
                <a:solidFill>
                  <a:srgbClr val="FFFFFF"/>
                </a:solidFill>
                <a:effectLst/>
                <a:uLnTx/>
                <a:uFillTx/>
                <a:latin typeface="Arial Narrow"/>
                <a:sym typeface="Arial Narrow"/>
              </a:rPr>
              <a:t>г. Москва, Покровский б-р, д. 11, </a:t>
            </a:r>
            <a:r>
              <a:rPr kumimoji="0" lang="ru-RU" sz="2400" b="0" i="0" u="none" strike="noStrike" kern="0" cap="none" spc="0" normalizeH="0" baseline="0" noProof="0" dirty="0" err="1">
                <a:ln>
                  <a:noFill/>
                </a:ln>
                <a:solidFill>
                  <a:srgbClr val="FFFFFF"/>
                </a:solidFill>
                <a:effectLst/>
                <a:uLnTx/>
                <a:uFillTx/>
                <a:latin typeface="Arial Narrow"/>
                <a:sym typeface="Arial Narrow"/>
              </a:rPr>
              <a:t>каб</a:t>
            </a:r>
            <a:r>
              <a:rPr kumimoji="0" lang="ru-RU" sz="2400" b="0" i="0" u="none" strike="noStrike" kern="0" cap="none" spc="0" normalizeH="0" baseline="0" noProof="0" dirty="0">
                <a:ln>
                  <a:noFill/>
                </a:ln>
                <a:solidFill>
                  <a:srgbClr val="FFFFFF"/>
                </a:solidFill>
                <a:effectLst/>
                <a:uLnTx/>
                <a:uFillTx/>
                <a:latin typeface="Arial Narrow"/>
                <a:sym typeface="Arial Narrow"/>
              </a:rPr>
              <a:t>. M205</a:t>
            </a:r>
            <a:endParaRPr kumimoji="0" sz="2400" b="0" i="0" u="none" strike="noStrike" kern="0" cap="none" spc="0" normalizeH="0" baseline="0" noProof="0" dirty="0">
              <a:ln>
                <a:noFill/>
              </a:ln>
              <a:solidFill>
                <a:srgbClr val="FFFFFF"/>
              </a:solidFill>
              <a:effectLst/>
              <a:uLnTx/>
              <a:uFillTx/>
              <a:latin typeface="Arial Narrow"/>
              <a:sym typeface="Arial Narrow"/>
            </a:endParaRPr>
          </a:p>
        </p:txBody>
      </p:sp>
      <p:sp>
        <p:nvSpPr>
          <p:cNvPr id="101" name="www.text"/>
          <p:cNvSpPr txBox="1"/>
          <p:nvPr/>
        </p:nvSpPr>
        <p:spPr>
          <a:xfrm>
            <a:off x="4436135" y="11494669"/>
            <a:ext cx="1563177"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pPr marL="0" marR="0" lvl="0" indent="0" algn="l" defTabSz="642937" rtl="0" eaLnBrk="1" fontAlgn="auto" latinLnBrk="0" hangingPunct="0">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srgbClr val="FFFFFF"/>
                </a:solidFill>
                <a:effectLst/>
                <a:uLnTx/>
                <a:uFillTx/>
                <a:latin typeface="Arial Narrow"/>
                <a:sym typeface="Arial Narrow"/>
              </a:rPr>
              <a:t>icpmr.hse.ru</a:t>
            </a:r>
            <a:endParaRPr kumimoji="0" sz="2400" b="0" i="0" u="sng" strike="noStrike" kern="0" cap="none" spc="0" normalizeH="0" baseline="0" noProof="0" dirty="0">
              <a:ln>
                <a:noFill/>
              </a:ln>
              <a:solidFill>
                <a:srgbClr val="FFFFFF"/>
              </a:solidFill>
              <a:effectLst/>
              <a:uLnTx/>
              <a:uFillTx/>
              <a:latin typeface="Arial Narrow"/>
              <a:sym typeface="Arial Narrow"/>
            </a:endParaRPr>
          </a:p>
        </p:txBody>
      </p:sp>
      <p:sp>
        <p:nvSpPr>
          <p:cNvPr id="102" name="Телефон.: +Х (ХХХ) ХХХ ХХХХ"/>
          <p:cNvSpPr txBox="1"/>
          <p:nvPr/>
        </p:nvSpPr>
        <p:spPr>
          <a:xfrm>
            <a:off x="6620083" y="11494669"/>
            <a:ext cx="5067861"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pPr marL="0" marR="0" lvl="0" indent="0" algn="l" defTabSz="642937" rtl="0" eaLnBrk="1" fontAlgn="auto" latinLnBrk="0" hangingPunct="0">
              <a:lnSpc>
                <a:spcPct val="100000"/>
              </a:lnSpc>
              <a:spcBef>
                <a:spcPts val="0"/>
              </a:spcBef>
              <a:spcAft>
                <a:spcPts val="0"/>
              </a:spcAft>
              <a:buClrTx/>
              <a:buSzTx/>
              <a:buFontTx/>
              <a:buNone/>
              <a:tabLst/>
              <a:defRPr/>
            </a:pPr>
            <a:r>
              <a:rPr kumimoji="0" sz="2400" b="0" i="0" u="none" strike="noStrike" kern="0" cap="none" spc="0" normalizeH="0" baseline="0" noProof="0" dirty="0" err="1">
                <a:ln>
                  <a:noFill/>
                </a:ln>
                <a:solidFill>
                  <a:srgbClr val="FFFFFF"/>
                </a:solidFill>
                <a:effectLst/>
                <a:uLnTx/>
                <a:uFillTx/>
                <a:latin typeface="Arial Narrow"/>
                <a:sym typeface="Arial Narrow"/>
              </a:rPr>
              <a:t>Телефон</a:t>
            </a:r>
            <a:r>
              <a:rPr kumimoji="0" sz="2400" b="0" i="0" u="none" strike="noStrike" kern="0" cap="none" spc="0" normalizeH="0" baseline="0" noProof="0" dirty="0">
                <a:ln>
                  <a:noFill/>
                </a:ln>
                <a:solidFill>
                  <a:srgbClr val="FFFFFF"/>
                </a:solidFill>
                <a:effectLst/>
                <a:uLnTx/>
                <a:uFillTx/>
                <a:latin typeface="Arial Narrow"/>
                <a:sym typeface="Arial Narrow"/>
              </a:rPr>
              <a:t>.: +</a:t>
            </a:r>
            <a:r>
              <a:rPr kumimoji="0" lang="ru-RU" sz="2400" b="0" i="0" u="none" strike="noStrike" kern="0" cap="none" spc="0" normalizeH="0" baseline="0" noProof="0" dirty="0">
                <a:ln>
                  <a:noFill/>
                </a:ln>
                <a:solidFill>
                  <a:srgbClr val="FFFFFF"/>
                </a:solidFill>
                <a:effectLst/>
                <a:uLnTx/>
                <a:uFillTx/>
                <a:latin typeface="Arial Narrow"/>
                <a:sym typeface="Arial Narrow"/>
              </a:rPr>
              <a:t>7</a:t>
            </a:r>
            <a:r>
              <a:rPr kumimoji="0" sz="2400" b="0" i="0" u="none" strike="noStrike" kern="0" cap="none" spc="0" normalizeH="0" baseline="0" noProof="0" dirty="0">
                <a:ln>
                  <a:noFill/>
                </a:ln>
                <a:solidFill>
                  <a:srgbClr val="FFFFFF"/>
                </a:solidFill>
                <a:effectLst/>
                <a:uLnTx/>
                <a:uFillTx/>
                <a:latin typeface="Arial Narrow"/>
                <a:sym typeface="Arial Narrow"/>
              </a:rPr>
              <a:t> (</a:t>
            </a:r>
            <a:r>
              <a:rPr kumimoji="0" lang="ru-RU" sz="2400" b="0" i="0" u="none" strike="noStrike" kern="0" cap="none" spc="0" normalizeH="0" baseline="0" noProof="0" dirty="0">
                <a:ln>
                  <a:noFill/>
                </a:ln>
                <a:solidFill>
                  <a:srgbClr val="FFFFFF"/>
                </a:solidFill>
                <a:effectLst/>
                <a:uLnTx/>
                <a:uFillTx/>
                <a:latin typeface="Arial Narrow"/>
                <a:sym typeface="Arial Narrow"/>
              </a:rPr>
              <a:t>495</a:t>
            </a:r>
            <a:r>
              <a:rPr kumimoji="0" sz="2400" b="0" i="0" u="none" strike="noStrike" kern="0" cap="none" spc="0" normalizeH="0" baseline="0" noProof="0" dirty="0">
                <a:ln>
                  <a:noFill/>
                </a:ln>
                <a:solidFill>
                  <a:srgbClr val="FFFFFF"/>
                </a:solidFill>
                <a:effectLst/>
                <a:uLnTx/>
                <a:uFillTx/>
                <a:latin typeface="Arial Narrow"/>
                <a:sym typeface="Arial Narrow"/>
              </a:rPr>
              <a:t>) </a:t>
            </a:r>
            <a:r>
              <a:rPr kumimoji="0" lang="ru-RU" sz="2400" b="0" i="0" u="none" strike="noStrike" kern="0" cap="none" spc="0" normalizeH="0" baseline="0" noProof="0" dirty="0">
                <a:ln>
                  <a:noFill/>
                </a:ln>
                <a:solidFill>
                  <a:srgbClr val="FFFFFF"/>
                </a:solidFill>
                <a:effectLst/>
                <a:uLnTx/>
                <a:uFillTx/>
                <a:latin typeface="Arial Narrow"/>
                <a:sym typeface="Arial Narrow"/>
              </a:rPr>
              <a:t>772-95-90, доб. 155-68</a:t>
            </a:r>
            <a:endParaRPr kumimoji="0" sz="2400" b="0" i="0" u="none" strike="noStrike" kern="0" cap="none" spc="0" normalizeH="0" baseline="0" noProof="0" dirty="0">
              <a:ln>
                <a:noFill/>
              </a:ln>
              <a:solidFill>
                <a:srgbClr val="FFFFFF"/>
              </a:solidFill>
              <a:effectLst/>
              <a:uLnTx/>
              <a:uFillTx/>
              <a:latin typeface="Arial Narrow"/>
              <a:sym typeface="Arial Narrow"/>
            </a:endParaRPr>
          </a:p>
        </p:txBody>
      </p:sp>
      <p:grpSp>
        <p:nvGrpSpPr>
          <p:cNvPr id="2" name="Группа 1"/>
          <p:cNvGrpSpPr/>
          <p:nvPr/>
        </p:nvGrpSpPr>
        <p:grpSpPr>
          <a:xfrm>
            <a:off x="7734774" y="4986204"/>
            <a:ext cx="8914452" cy="3743592"/>
            <a:chOff x="1981272" y="1817356"/>
            <a:chExt cx="8914452" cy="3743592"/>
          </a:xfrm>
        </p:grpSpPr>
        <p:pic>
          <p:nvPicPr>
            <p:cNvPr id="6" name="Изображение" descr="Изображение"/>
            <p:cNvPicPr>
              <a:picLocks noChangeAspect="1"/>
            </p:cNvPicPr>
            <p:nvPr/>
          </p:nvPicPr>
          <p:blipFill rotWithShape="1">
            <a:blip r:embed="rId2">
              <a:extLst/>
            </a:blip>
            <a:srcRect l="10050" t="-1603" r="9681" b="17226"/>
            <a:stretch/>
          </p:blipFill>
          <p:spPr>
            <a:xfrm>
              <a:off x="2470911" y="1817356"/>
              <a:ext cx="2833542" cy="2880000"/>
            </a:xfrm>
            <a:prstGeom prst="rect">
              <a:avLst/>
            </a:prstGeom>
            <a:ln w="12700">
              <a:miter lim="400000"/>
            </a:ln>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2013" y="2285356"/>
              <a:ext cx="1944000" cy="1944000"/>
            </a:xfrm>
            <a:prstGeom prst="rect">
              <a:avLst/>
            </a:prstGeom>
          </p:spPr>
        </p:pic>
        <p:sp>
          <p:nvSpPr>
            <p:cNvPr id="8" name="TextBox 7"/>
            <p:cNvSpPr txBox="1"/>
            <p:nvPr/>
          </p:nvSpPr>
          <p:spPr>
            <a:xfrm>
              <a:off x="7151440" y="4985792"/>
              <a:ext cx="3744284"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ru-RU" sz="1400" dirty="0">
                  <a:solidFill>
                    <a:schemeClr val="bg1"/>
                  </a:solidFill>
                  <a:effectLst>
                    <a:outerShdw blurRad="38100" dist="38100" dir="2700000" algn="tl">
                      <a:srgbClr val="000000">
                        <a:alpha val="43137"/>
                      </a:srgbClr>
                    </a:outerShdw>
                  </a:effectLst>
                </a:rPr>
                <a:t>ИНСТИТУТ КОНКУРЕНТНОЙ ПОЛИТИКИ И РЕГУЛИРОВАНИЯ РЫНКОВ</a:t>
              </a:r>
              <a:endParaRPr kumimoji="0" lang="en-US" sz="1400" b="0" i="0" u="none" strike="noStrike" cap="none" spc="0" normalizeH="0" baseline="0" dirty="0">
                <a:ln>
                  <a:noFill/>
                </a:ln>
                <a:solidFill>
                  <a:schemeClr val="bg1"/>
                </a:solidFill>
                <a:effectLst>
                  <a:outerShdw blurRad="38100" dist="38100" dir="2700000" algn="tl">
                    <a:srgbClr val="000000">
                      <a:alpha val="43137"/>
                    </a:srgbClr>
                  </a:outerShdw>
                </a:effectLst>
                <a:uFillTx/>
                <a:sym typeface="Helvetica Light"/>
              </a:endParaRPr>
            </a:p>
          </p:txBody>
        </p:sp>
        <p:sp>
          <p:nvSpPr>
            <p:cNvPr id="9" name="TextBox 8"/>
            <p:cNvSpPr txBox="1"/>
            <p:nvPr/>
          </p:nvSpPr>
          <p:spPr>
            <a:xfrm>
              <a:off x="1981272" y="4985792"/>
              <a:ext cx="3812819"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ru-RU" sz="1400" dirty="0">
                  <a:solidFill>
                    <a:schemeClr val="bg1"/>
                  </a:solidFill>
                  <a:effectLst>
                    <a:outerShdw blurRad="38100" dist="38100" dir="2700000" algn="tl">
                      <a:srgbClr val="000000">
                        <a:alpha val="43137"/>
                      </a:srgbClr>
                    </a:outerShdw>
                  </a:effectLst>
                </a:rPr>
                <a:t>НАЦИОНАЛЬНЫЙ ИССЛЕДОВАТЕЛЬСКИЙ УНИВЕРСИТЕТ</a:t>
              </a:r>
              <a:endParaRPr kumimoji="0" lang="en-US" sz="1400" b="0" i="0" u="none" strike="noStrike" cap="none" spc="0" normalizeH="0" baseline="0" dirty="0">
                <a:ln>
                  <a:noFill/>
                </a:ln>
                <a:solidFill>
                  <a:schemeClr val="bg1"/>
                </a:solidFill>
                <a:effectLst>
                  <a:outerShdw blurRad="38100" dist="38100" dir="2700000" algn="tl">
                    <a:srgbClr val="000000">
                      <a:alpha val="43137"/>
                    </a:srgbClr>
                  </a:outerShdw>
                </a:effectLst>
                <a:uFillTx/>
                <a:sym typeface="Helvetica Light"/>
              </a:endParaRPr>
            </a:p>
          </p:txBody>
        </p:sp>
      </p:grpSp>
    </p:spTree>
    <p:extLst>
      <p:ext uri="{BB962C8B-B14F-4D97-AF65-F5344CB8AC3E}">
        <p14:creationId xmlns:p14="http://schemas.microsoft.com/office/powerpoint/2010/main" val="83727881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26606" y="2376566"/>
            <a:ext cx="19534346" cy="115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ЧТО ТАКОЕ НЕДОБРОСОВЕСТНАЯ КОНКУРЕНЦИЯ?</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3694919"/>
            <a:ext cx="21504095" cy="9692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400" dirty="0"/>
              <a:t>НЕДОБРОСОВЕСТНАЯ КОНКУРЕНЦИЯ — любые действия хозяйствующих субъектов</a:t>
            </a:r>
          </a:p>
          <a:p>
            <a:pPr algn="l">
              <a:defRPr sz="2800">
                <a:solidFill>
                  <a:srgbClr val="253957"/>
                </a:solidFill>
                <a:latin typeface="+mn-lt"/>
                <a:ea typeface="+mn-ea"/>
                <a:cs typeface="+mn-cs"/>
                <a:sym typeface="Arial Narrow"/>
              </a:defRPr>
            </a:pPr>
            <a:r>
              <a:rPr lang="ru-RU" sz="4400" dirty="0"/>
              <a:t>(группы лиц), которые направлены на получение преимуществ при осуществлении предпринимательской деятельности, противоречат законодательству Российской Федерации, обычаям делового оборота, требованиям добропорядочности, разумности и справедливости</a:t>
            </a:r>
          </a:p>
          <a:p>
            <a:pPr algn="l">
              <a:defRPr sz="2800">
                <a:solidFill>
                  <a:srgbClr val="253957"/>
                </a:solidFill>
                <a:latin typeface="+mn-lt"/>
                <a:ea typeface="+mn-ea"/>
                <a:cs typeface="+mn-cs"/>
                <a:sym typeface="Arial Narrow"/>
              </a:defRPr>
            </a:pPr>
            <a:r>
              <a:rPr lang="ru-RU" sz="4400" dirty="0"/>
              <a:t>и причинили или могут причинить убытки другим хозяйствующим субъектам — конкурентам либо нанесли или могут нанести вред их деловой репутации</a:t>
            </a:r>
          </a:p>
          <a:p>
            <a:pPr algn="l">
              <a:defRPr sz="2800">
                <a:solidFill>
                  <a:srgbClr val="253957"/>
                </a:solidFill>
                <a:latin typeface="+mn-lt"/>
                <a:ea typeface="+mn-ea"/>
                <a:cs typeface="+mn-cs"/>
                <a:sym typeface="Arial Narrow"/>
              </a:defRPr>
            </a:pPr>
            <a:endParaRPr lang="ru-RU" sz="4400" dirty="0"/>
          </a:p>
          <a:p>
            <a:pPr algn="r">
              <a:defRPr sz="2800">
                <a:solidFill>
                  <a:srgbClr val="253957"/>
                </a:solidFill>
                <a:latin typeface="+mn-lt"/>
                <a:ea typeface="+mn-ea"/>
                <a:cs typeface="+mn-cs"/>
                <a:sym typeface="Arial Narrow"/>
              </a:defRPr>
            </a:pPr>
            <a:r>
              <a:rPr lang="ru-RU" sz="4400" i="1" dirty="0"/>
              <a:t>(п. 9 ст. 4 Закона о защите конкуренции)</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конкурентной политики и регулирования рынков</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944" y="753969"/>
            <a:ext cx="864000" cy="864000"/>
          </a:xfrm>
          <a:prstGeom prst="rect">
            <a:avLst/>
          </a:prstGeom>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26606" y="2376566"/>
            <a:ext cx="19534346" cy="115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ЧТО ТАКОЕ НЕДОБРОСОВЕСТНАЯ КОНКУРЕНЦИЯ?</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3694919"/>
            <a:ext cx="21504095" cy="9692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400" dirty="0"/>
              <a:t>Для признания действий недобросовестной конкуренцией они должны одновременно соответствовать нескольким условиям, а именно:</a:t>
            </a:r>
          </a:p>
          <a:p>
            <a:pPr lvl="3" algn="l">
              <a:defRPr sz="2800">
                <a:solidFill>
                  <a:srgbClr val="253957"/>
                </a:solidFill>
                <a:latin typeface="+mn-lt"/>
                <a:ea typeface="+mn-ea"/>
                <a:cs typeface="+mn-cs"/>
                <a:sym typeface="Arial Narrow"/>
              </a:defRPr>
            </a:pPr>
            <a:r>
              <a:rPr lang="ru-RU" sz="4400" dirty="0"/>
              <a:t>1) совершаться хозяйствующими субъектами (группой лиц);</a:t>
            </a:r>
          </a:p>
          <a:p>
            <a:pPr lvl="3" algn="l">
              <a:defRPr sz="2800">
                <a:solidFill>
                  <a:srgbClr val="253957"/>
                </a:solidFill>
                <a:latin typeface="+mn-lt"/>
                <a:ea typeface="+mn-ea"/>
                <a:cs typeface="+mn-cs"/>
                <a:sym typeface="Arial Narrow"/>
              </a:defRPr>
            </a:pPr>
            <a:r>
              <a:rPr lang="ru-RU" sz="4400" dirty="0"/>
              <a:t>2) быть направленными на получение преимуществ в предпринимательской деятельности;</a:t>
            </a:r>
          </a:p>
          <a:p>
            <a:pPr marL="1157288" lvl="3" indent="-471488" algn="l">
              <a:defRPr sz="2800">
                <a:solidFill>
                  <a:srgbClr val="253957"/>
                </a:solidFill>
                <a:latin typeface="+mn-lt"/>
                <a:ea typeface="+mn-ea"/>
                <a:cs typeface="+mn-cs"/>
                <a:sym typeface="Arial Narrow"/>
              </a:defRPr>
            </a:pPr>
            <a:r>
              <a:rPr lang="ru-RU" sz="4400" dirty="0"/>
              <a:t>3) противоречить законодательству Российской Федерации, обычаям делового оборота, требованиям добропорядочности, разумности и справедливости;</a:t>
            </a:r>
          </a:p>
          <a:p>
            <a:pPr marL="1250950" lvl="4" indent="-615950" algn="l">
              <a:tabLst>
                <a:tab pos="541338" algn="l"/>
              </a:tabLst>
              <a:defRPr sz="2800">
                <a:solidFill>
                  <a:srgbClr val="253957"/>
                </a:solidFill>
                <a:latin typeface="+mn-lt"/>
                <a:ea typeface="+mn-ea"/>
                <a:cs typeface="+mn-cs"/>
                <a:sym typeface="Arial Narrow"/>
              </a:defRPr>
            </a:pPr>
            <a:r>
              <a:rPr lang="ru-RU" sz="4400" dirty="0"/>
              <a:t>4) причинять или быть способными </a:t>
            </a:r>
            <a:r>
              <a:rPr lang="ru-RU" sz="4400" b="1" dirty="0"/>
              <a:t>причинить убытки </a:t>
            </a:r>
            <a:r>
              <a:rPr lang="ru-RU" sz="4400" dirty="0"/>
              <a:t>другому хозяйствующему субъекту —</a:t>
            </a:r>
            <a:r>
              <a:rPr lang="ru-RU" sz="4400" b="1" dirty="0"/>
              <a:t>конкуренту</a:t>
            </a:r>
            <a:r>
              <a:rPr lang="ru-RU" sz="4400" dirty="0"/>
              <a:t>, либо нанести ущерб его деловой репутации (причинение вреда).</a:t>
            </a:r>
          </a:p>
          <a:p>
            <a:pPr algn="l">
              <a:defRPr sz="2800">
                <a:solidFill>
                  <a:srgbClr val="253957"/>
                </a:solidFill>
                <a:latin typeface="+mn-lt"/>
                <a:ea typeface="+mn-ea"/>
                <a:cs typeface="+mn-cs"/>
                <a:sym typeface="Arial Narrow"/>
              </a:defRPr>
            </a:pPr>
            <a:endParaRPr lang="ru-RU" sz="4400" dirty="0"/>
          </a:p>
          <a:p>
            <a:pPr algn="r">
              <a:defRPr sz="2800">
                <a:solidFill>
                  <a:srgbClr val="253957"/>
                </a:solidFill>
                <a:latin typeface="+mn-lt"/>
                <a:ea typeface="+mn-ea"/>
                <a:cs typeface="+mn-cs"/>
                <a:sym typeface="Arial Narrow"/>
              </a:defRPr>
            </a:pPr>
            <a:r>
              <a:rPr lang="ru-RU" sz="4400" i="1" dirty="0"/>
              <a:t>(Письмо ФАС России от 30.06.2017 № АК/44651/17</a:t>
            </a:r>
          </a:p>
          <a:p>
            <a:pPr algn="r">
              <a:defRPr sz="2800">
                <a:solidFill>
                  <a:srgbClr val="253957"/>
                </a:solidFill>
                <a:latin typeface="+mn-lt"/>
                <a:ea typeface="+mn-ea"/>
                <a:cs typeface="+mn-cs"/>
                <a:sym typeface="Arial Narrow"/>
              </a:defRPr>
            </a:pPr>
            <a:r>
              <a:rPr lang="ru-RU" sz="4400" i="1" dirty="0"/>
              <a:t>«О практике доказывания нарушений, квалифицируемых</a:t>
            </a:r>
          </a:p>
          <a:p>
            <a:pPr algn="r">
              <a:defRPr sz="2800">
                <a:solidFill>
                  <a:srgbClr val="253957"/>
                </a:solidFill>
                <a:latin typeface="+mn-lt"/>
                <a:ea typeface="+mn-ea"/>
                <a:cs typeface="+mn-cs"/>
                <a:sym typeface="Arial Narrow"/>
              </a:defRPr>
            </a:pPr>
            <a:r>
              <a:rPr lang="ru-RU" sz="4400" i="1" dirty="0"/>
              <a:t>в соответствии с п. 2 ст. 14.6 «О защите конкуренции»)</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конкурентной политики и регулирования рынков</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944" y="753969"/>
            <a:ext cx="864000" cy="864000"/>
          </a:xfrm>
          <a:prstGeom prst="rect">
            <a:avLst/>
          </a:prstGeom>
          <a:effectLst/>
        </p:spPr>
      </p:pic>
    </p:spTree>
    <p:extLst>
      <p:ext uri="{BB962C8B-B14F-4D97-AF65-F5344CB8AC3E}">
        <p14:creationId xmlns:p14="http://schemas.microsoft.com/office/powerpoint/2010/main" val="4502336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26606" y="2376566"/>
            <a:ext cx="19534346" cy="115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ЧТО ТАКОЕ НЕДОБРОСОВЕСТНАЯ КОНКУРЕНЦИЯ?</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3694919"/>
            <a:ext cx="21504095" cy="9692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400" dirty="0"/>
              <a:t>При анализе вопроса о том, является ли конкретное совершённое лицом действие актом недобросовестной конкуренции, подлежат учёту положения статьи 10bis Парижской конвенции</a:t>
            </a:r>
            <a:endParaRPr lang="en-US" sz="4400" dirty="0"/>
          </a:p>
          <a:p>
            <a:pPr algn="l">
              <a:defRPr sz="2800">
                <a:solidFill>
                  <a:srgbClr val="253957"/>
                </a:solidFill>
                <a:latin typeface="+mn-lt"/>
                <a:ea typeface="+mn-ea"/>
                <a:cs typeface="+mn-cs"/>
                <a:sym typeface="Arial Narrow"/>
              </a:defRPr>
            </a:pPr>
            <a:r>
              <a:rPr lang="ru-RU" sz="4400" dirty="0"/>
              <a:t>по охране промышленной собственности, в силу которых актом недобросовестной конкуренции считается всякий акт конкуренции, противоречащий честным обычаям в промышленных</a:t>
            </a:r>
            <a:endParaRPr lang="en-US" sz="4400" dirty="0"/>
          </a:p>
          <a:p>
            <a:pPr algn="l">
              <a:defRPr sz="2800">
                <a:solidFill>
                  <a:srgbClr val="253957"/>
                </a:solidFill>
                <a:latin typeface="+mn-lt"/>
                <a:ea typeface="+mn-ea"/>
                <a:cs typeface="+mn-cs"/>
                <a:sym typeface="Arial Narrow"/>
              </a:defRPr>
            </a:pPr>
            <a:r>
              <a:rPr lang="ru-RU" sz="4400" dirty="0"/>
              <a:t>и торговых делах.</a:t>
            </a:r>
          </a:p>
          <a:p>
            <a:pPr algn="l">
              <a:defRPr sz="2800">
                <a:solidFill>
                  <a:srgbClr val="253957"/>
                </a:solidFill>
                <a:latin typeface="+mn-lt"/>
                <a:ea typeface="+mn-ea"/>
                <a:cs typeface="+mn-cs"/>
                <a:sym typeface="Arial Narrow"/>
              </a:defRPr>
            </a:pPr>
            <a:endParaRPr lang="ru-RU" sz="4400" dirty="0"/>
          </a:p>
          <a:p>
            <a:pPr algn="r">
              <a:defRPr sz="2800">
                <a:solidFill>
                  <a:srgbClr val="253957"/>
                </a:solidFill>
                <a:latin typeface="+mn-lt"/>
                <a:ea typeface="+mn-ea"/>
                <a:cs typeface="+mn-cs"/>
                <a:sym typeface="Arial Narrow"/>
              </a:defRPr>
            </a:pPr>
            <a:r>
              <a:rPr lang="ru-RU" sz="4400" i="1" dirty="0"/>
              <a:t>(Постановление Пленума ВАС РФ от 17.02.2011 №11</a:t>
            </a:r>
          </a:p>
          <a:p>
            <a:pPr algn="r">
              <a:defRPr sz="2800">
                <a:solidFill>
                  <a:srgbClr val="253957"/>
                </a:solidFill>
                <a:latin typeface="+mn-lt"/>
                <a:ea typeface="+mn-ea"/>
                <a:cs typeface="+mn-cs"/>
                <a:sym typeface="Arial Narrow"/>
              </a:defRPr>
            </a:pPr>
            <a:r>
              <a:rPr lang="ru-RU" sz="4400" i="1" dirty="0"/>
              <a:t>«О некоторых вопросах применения Особенной части КоАП»)</a:t>
            </a:r>
          </a:p>
          <a:p>
            <a:pPr algn="r">
              <a:defRPr sz="2800">
                <a:solidFill>
                  <a:srgbClr val="253957"/>
                </a:solidFill>
                <a:latin typeface="+mn-lt"/>
                <a:ea typeface="+mn-ea"/>
                <a:cs typeface="+mn-cs"/>
                <a:sym typeface="Arial Narrow"/>
              </a:defRPr>
            </a:pPr>
            <a:endParaRPr lang="ru-RU" sz="4400" i="1" dirty="0"/>
          </a:p>
          <a:p>
            <a:pPr algn="l">
              <a:defRPr sz="2800">
                <a:solidFill>
                  <a:srgbClr val="253957"/>
                </a:solidFill>
                <a:latin typeface="+mn-lt"/>
                <a:ea typeface="+mn-ea"/>
                <a:cs typeface="+mn-cs"/>
                <a:sym typeface="Arial Narrow"/>
              </a:defRPr>
            </a:pPr>
            <a:endParaRPr lang="ru-RU" sz="4400" i="1"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конкурентной политики и регулирования рынков</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944" y="753969"/>
            <a:ext cx="864000" cy="864000"/>
          </a:xfrm>
          <a:prstGeom prst="rect">
            <a:avLst/>
          </a:prstGeom>
          <a:effectLst/>
        </p:spPr>
      </p:pic>
    </p:spTree>
    <p:extLst>
      <p:ext uri="{BB962C8B-B14F-4D97-AF65-F5344CB8AC3E}">
        <p14:creationId xmlns:p14="http://schemas.microsoft.com/office/powerpoint/2010/main" val="40297829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26606" y="2376566"/>
            <a:ext cx="19534346" cy="115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ЧТО ТАКОЕ НЕДОБРОСОВЕСТНАЯ КОНКУРЕНЦИЯ?</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3694919"/>
            <a:ext cx="22728239" cy="9859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defRPr sz="2800">
                <a:solidFill>
                  <a:srgbClr val="253957"/>
                </a:solidFill>
                <a:latin typeface="+mn-lt"/>
                <a:ea typeface="+mn-ea"/>
                <a:cs typeface="+mn-cs"/>
                <a:sym typeface="Arial Narrow"/>
              </a:defRPr>
            </a:pPr>
            <a:r>
              <a:rPr lang="ru-RU" sz="4400" i="1" spc="100" dirty="0"/>
              <a:t>Статья 10bis Парижской конвенции по охране промышленной собственности</a:t>
            </a:r>
          </a:p>
          <a:p>
            <a:pPr>
              <a:defRPr sz="2800">
                <a:solidFill>
                  <a:srgbClr val="253957"/>
                </a:solidFill>
                <a:latin typeface="+mn-lt"/>
                <a:ea typeface="+mn-ea"/>
                <a:cs typeface="+mn-cs"/>
                <a:sym typeface="Arial Narrow"/>
              </a:defRPr>
            </a:pPr>
            <a:r>
              <a:rPr lang="ru-RU" sz="4400" i="1" spc="100" dirty="0"/>
              <a:t>[Недобросовестная конкуренция]</a:t>
            </a:r>
          </a:p>
          <a:p>
            <a:pPr algn="l">
              <a:defRPr sz="2800">
                <a:solidFill>
                  <a:srgbClr val="253957"/>
                </a:solidFill>
                <a:latin typeface="+mn-lt"/>
                <a:ea typeface="+mn-ea"/>
                <a:cs typeface="+mn-cs"/>
                <a:sym typeface="Arial Narrow"/>
              </a:defRPr>
            </a:pPr>
            <a:endParaRPr lang="ru-RU" sz="1600" dirty="0"/>
          </a:p>
          <a:p>
            <a:pPr algn="l">
              <a:defRPr sz="2800">
                <a:solidFill>
                  <a:srgbClr val="253957"/>
                </a:solidFill>
                <a:latin typeface="+mn-lt"/>
                <a:ea typeface="+mn-ea"/>
                <a:cs typeface="+mn-cs"/>
                <a:sym typeface="Arial Narrow"/>
              </a:defRPr>
            </a:pPr>
            <a:r>
              <a:rPr lang="ru-RU" sz="4400" dirty="0"/>
              <a:t>(1) Страны Союза обязаны обеспечить гражданам стран, участвующих в Союзе, эффективную защиту от недобросовестной конкуренции.</a:t>
            </a:r>
          </a:p>
          <a:p>
            <a:pPr algn="l">
              <a:defRPr sz="2800">
                <a:solidFill>
                  <a:srgbClr val="253957"/>
                </a:solidFill>
                <a:latin typeface="+mn-lt"/>
                <a:ea typeface="+mn-ea"/>
                <a:cs typeface="+mn-cs"/>
                <a:sym typeface="Arial Narrow"/>
              </a:defRPr>
            </a:pPr>
            <a:r>
              <a:rPr lang="ru-RU" sz="4400" dirty="0"/>
              <a:t>(2) Актом недобросовестной конкуренции считается </a:t>
            </a:r>
            <a:r>
              <a:rPr lang="ru-RU" sz="4400" b="1" dirty="0"/>
              <a:t>всякий акт конкуренции</a:t>
            </a:r>
            <a:r>
              <a:rPr lang="ru-RU" sz="4400" dirty="0"/>
              <a:t>, противоречащий честным </a:t>
            </a:r>
            <a:r>
              <a:rPr lang="ru-RU" sz="4400" b="1" dirty="0"/>
              <a:t>обычаям</a:t>
            </a:r>
            <a:r>
              <a:rPr lang="ru-RU" sz="4400" dirty="0"/>
              <a:t> в промышленных и торговых делах.</a:t>
            </a:r>
          </a:p>
          <a:p>
            <a:pPr algn="l">
              <a:defRPr sz="2800">
                <a:solidFill>
                  <a:srgbClr val="253957"/>
                </a:solidFill>
                <a:latin typeface="+mn-lt"/>
                <a:ea typeface="+mn-ea"/>
                <a:cs typeface="+mn-cs"/>
                <a:sym typeface="Arial Narrow"/>
              </a:defRPr>
            </a:pPr>
            <a:r>
              <a:rPr lang="ru-RU" sz="4400" dirty="0"/>
              <a:t>(3) В частности, подлежат запрету:</a:t>
            </a:r>
          </a:p>
          <a:p>
            <a:pPr algn="l">
              <a:defRPr sz="2800">
                <a:solidFill>
                  <a:srgbClr val="253957"/>
                </a:solidFill>
                <a:latin typeface="+mn-lt"/>
                <a:ea typeface="+mn-ea"/>
                <a:cs typeface="+mn-cs"/>
                <a:sym typeface="Arial Narrow"/>
              </a:defRPr>
            </a:pPr>
            <a:r>
              <a:rPr lang="ru-RU" sz="4400" dirty="0"/>
              <a:t>1) все действия, способные </a:t>
            </a:r>
            <a:r>
              <a:rPr lang="ru-RU" sz="4400" b="1" dirty="0"/>
              <a:t>каким бы то ни было способом вызвать смешение </a:t>
            </a:r>
            <a:r>
              <a:rPr lang="ru-RU" sz="4400" dirty="0"/>
              <a:t>в отношении предприятия, продуктов или промышленной или торговой деятельности </a:t>
            </a:r>
            <a:r>
              <a:rPr lang="ru-RU" sz="4400" b="1" dirty="0"/>
              <a:t>конкурента</a:t>
            </a:r>
            <a:r>
              <a:rPr lang="ru-RU" sz="4400" dirty="0"/>
              <a:t>;</a:t>
            </a:r>
          </a:p>
          <a:p>
            <a:pPr algn="l">
              <a:defRPr sz="2800">
                <a:solidFill>
                  <a:srgbClr val="253957"/>
                </a:solidFill>
                <a:latin typeface="+mn-lt"/>
                <a:ea typeface="+mn-ea"/>
                <a:cs typeface="+mn-cs"/>
                <a:sym typeface="Arial Narrow"/>
              </a:defRPr>
            </a:pPr>
            <a:r>
              <a:rPr lang="ru-RU" sz="4400" dirty="0"/>
              <a:t>2) ложные утверждения при осуществлении коммерческой деятельности, способные дискредитировать предприятие, продукты или промышленную или торговую деятельность конкурента;</a:t>
            </a:r>
          </a:p>
          <a:p>
            <a:pPr algn="l">
              <a:defRPr sz="2800">
                <a:solidFill>
                  <a:srgbClr val="253957"/>
                </a:solidFill>
                <a:latin typeface="+mn-lt"/>
                <a:ea typeface="+mn-ea"/>
                <a:cs typeface="+mn-cs"/>
                <a:sym typeface="Arial Narrow"/>
              </a:defRPr>
            </a:pPr>
            <a:r>
              <a:rPr lang="ru-RU" sz="4400" dirty="0"/>
              <a:t>3) указания или утверждения, использование которых при осуществлении коммерческой деятельности может ввести общественность в заблуждение относительно характера, способа изготовления, свойств, пригодности к применению или количества товаров.</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конкурентной политики и регулирования рынков</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944" y="753969"/>
            <a:ext cx="864000" cy="864000"/>
          </a:xfrm>
          <a:prstGeom prst="rect">
            <a:avLst/>
          </a:prstGeom>
          <a:effectLst/>
        </p:spPr>
      </p:pic>
    </p:spTree>
    <p:extLst>
      <p:ext uri="{BB962C8B-B14F-4D97-AF65-F5344CB8AC3E}">
        <p14:creationId xmlns:p14="http://schemas.microsoft.com/office/powerpoint/2010/main" val="119616471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26606" y="2376566"/>
            <a:ext cx="19534346" cy="115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СОЗДАНИЕ СМЕШЕНИЯ</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3694919"/>
            <a:ext cx="22728239" cy="9859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400" spc="100" dirty="0"/>
              <a:t>Не допускается недобросовестная конкуренция путём совершения хозяйствующим субъектом действий (бездействия), способных вызвать смешение с деятельностью хозяйствующего</a:t>
            </a:r>
          </a:p>
          <a:p>
            <a:pPr algn="l">
              <a:defRPr sz="2800">
                <a:solidFill>
                  <a:srgbClr val="253957"/>
                </a:solidFill>
                <a:latin typeface="+mn-lt"/>
                <a:ea typeface="+mn-ea"/>
                <a:cs typeface="+mn-cs"/>
                <a:sym typeface="Arial Narrow"/>
              </a:defRPr>
            </a:pPr>
            <a:r>
              <a:rPr lang="ru-RU" sz="4400" spc="100" dirty="0"/>
              <a:t>субъекта-конкурента либо с товарами или услугами, вводимыми хозяйствующим субъектом-конкурентом в гражданский оборот на территории Российской Федерации, в том числе:</a:t>
            </a:r>
          </a:p>
          <a:p>
            <a:pPr algn="l">
              <a:defRPr sz="2800">
                <a:solidFill>
                  <a:srgbClr val="253957"/>
                </a:solidFill>
                <a:latin typeface="+mn-lt"/>
                <a:ea typeface="+mn-ea"/>
                <a:cs typeface="+mn-cs"/>
                <a:sym typeface="Arial Narrow"/>
              </a:defRPr>
            </a:pPr>
            <a:r>
              <a:rPr lang="ru-RU" sz="4400" spc="100" dirty="0"/>
              <a:t>…</a:t>
            </a:r>
          </a:p>
          <a:p>
            <a:pPr algn="l">
              <a:defRPr sz="2800">
                <a:solidFill>
                  <a:srgbClr val="253957"/>
                </a:solidFill>
                <a:latin typeface="+mn-lt"/>
                <a:ea typeface="+mn-ea"/>
                <a:cs typeface="+mn-cs"/>
                <a:sym typeface="Arial Narrow"/>
              </a:defRPr>
            </a:pPr>
            <a:r>
              <a:rPr lang="ru-RU" sz="4400" spc="100" dirty="0"/>
              <a:t>2) </a:t>
            </a:r>
            <a:r>
              <a:rPr lang="ru-RU" sz="4400" b="1" spc="100" dirty="0"/>
              <a:t>копирование</a:t>
            </a:r>
            <a:r>
              <a:rPr lang="ru-RU" sz="4400" spc="100" dirty="0"/>
              <a:t> или </a:t>
            </a:r>
            <a:r>
              <a:rPr lang="ru-RU" sz="4400" b="1" spc="100" dirty="0"/>
              <a:t>имитация</a:t>
            </a:r>
            <a:r>
              <a:rPr lang="ru-RU" sz="4400" spc="100" dirty="0"/>
              <a:t> внешнего вида товара, вводимого в гражданский оборот </a:t>
            </a:r>
            <a:r>
              <a:rPr lang="ru-RU" sz="4400" b="1" spc="100" dirty="0"/>
              <a:t>хозяйствующим субъектом-конкурентом</a:t>
            </a:r>
            <a:r>
              <a:rPr lang="ru-RU" sz="4400" spc="100" dirty="0"/>
              <a:t>, упаковки такого товара, его этикетки, наименования, цветовой гаммы, фирменного стиля в целом (в совокупности фирменной одежды, оформления торгового зала, витрины) или иных элементов, индивидуализирующих хозяйствующего субъекта-конкурента и (или) его товар.</a:t>
            </a:r>
          </a:p>
          <a:p>
            <a:pPr algn="l">
              <a:defRPr sz="2800">
                <a:solidFill>
                  <a:srgbClr val="253957"/>
                </a:solidFill>
                <a:latin typeface="+mn-lt"/>
                <a:ea typeface="+mn-ea"/>
                <a:cs typeface="+mn-cs"/>
                <a:sym typeface="Arial Narrow"/>
              </a:defRPr>
            </a:pPr>
            <a:endParaRPr lang="ru-RU" sz="4400" spc="100" dirty="0"/>
          </a:p>
          <a:p>
            <a:pPr algn="r">
              <a:defRPr sz="2800">
                <a:solidFill>
                  <a:srgbClr val="253957"/>
                </a:solidFill>
                <a:latin typeface="+mn-lt"/>
                <a:ea typeface="+mn-ea"/>
                <a:cs typeface="+mn-cs"/>
                <a:sym typeface="Arial Narrow"/>
              </a:defRPr>
            </a:pPr>
            <a:r>
              <a:rPr lang="ru-RU" sz="4400" i="1" spc="100" dirty="0"/>
              <a:t>(ст. 14.6 Закона о защите конкуренции)</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конкурентной политики и регулирования рынков</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944" y="753969"/>
            <a:ext cx="864000" cy="864000"/>
          </a:xfrm>
          <a:prstGeom prst="rect">
            <a:avLst/>
          </a:prstGeom>
          <a:effectLst/>
        </p:spPr>
      </p:pic>
    </p:spTree>
    <p:extLst>
      <p:ext uri="{BB962C8B-B14F-4D97-AF65-F5344CB8AC3E}">
        <p14:creationId xmlns:p14="http://schemas.microsoft.com/office/powerpoint/2010/main" val="38074150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26606" y="2376566"/>
            <a:ext cx="19534346" cy="115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СОЗДАНИЕ СМЕШЕНИЯ</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3694919"/>
            <a:ext cx="21504095" cy="97878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400" b="1" spc="100" dirty="0"/>
              <a:t>Копированием</a:t>
            </a:r>
            <a:r>
              <a:rPr lang="ru-RU" sz="4400" spc="100" dirty="0"/>
              <a:t> внешнего вида изделия является воспроизведение внешнего вида изделия другого хозяйствующего субъекта (предпринимателя) и введение его в гражданский оборот.</a:t>
            </a:r>
          </a:p>
          <a:p>
            <a:pPr algn="l">
              <a:defRPr sz="2800">
                <a:solidFill>
                  <a:srgbClr val="253957"/>
                </a:solidFill>
                <a:latin typeface="+mn-lt"/>
                <a:ea typeface="+mn-ea"/>
                <a:cs typeface="+mn-cs"/>
                <a:sym typeface="Arial Narrow"/>
              </a:defRPr>
            </a:pPr>
            <a:endParaRPr lang="ru-RU" sz="4400" spc="100" dirty="0"/>
          </a:p>
          <a:p>
            <a:pPr algn="l">
              <a:defRPr sz="2800">
                <a:solidFill>
                  <a:srgbClr val="253957"/>
                </a:solidFill>
                <a:latin typeface="+mn-lt"/>
                <a:ea typeface="+mn-ea"/>
                <a:cs typeface="+mn-cs"/>
                <a:sym typeface="Arial Narrow"/>
              </a:defRPr>
            </a:pPr>
            <a:r>
              <a:rPr lang="ru-RU" sz="4400" b="1" spc="100" dirty="0"/>
              <a:t>Имитация</a:t>
            </a:r>
            <a:r>
              <a:rPr lang="ru-RU" sz="4400" spc="100" dirty="0"/>
              <a:t> внешнего вида товара представляет собой своеобразное подражание товару конкурента с целью создания у покупателей впечатления о принадлежности таких товаров линейке имитируемых товаров.</a:t>
            </a:r>
          </a:p>
          <a:p>
            <a:pPr algn="l">
              <a:defRPr sz="2800">
                <a:solidFill>
                  <a:srgbClr val="253957"/>
                </a:solidFill>
                <a:latin typeface="+mn-lt"/>
                <a:ea typeface="+mn-ea"/>
                <a:cs typeface="+mn-cs"/>
                <a:sym typeface="Arial Narrow"/>
              </a:defRPr>
            </a:pPr>
            <a:endParaRPr lang="ru-RU" sz="4400" spc="100" dirty="0"/>
          </a:p>
          <a:p>
            <a:pPr algn="l">
              <a:defRPr sz="2800">
                <a:solidFill>
                  <a:srgbClr val="253957"/>
                </a:solidFill>
                <a:latin typeface="+mn-lt"/>
                <a:ea typeface="+mn-ea"/>
                <a:cs typeface="+mn-cs"/>
                <a:sym typeface="Arial Narrow"/>
              </a:defRPr>
            </a:pPr>
            <a:r>
              <a:rPr lang="ru-RU" sz="4400" spc="100" dirty="0"/>
              <a:t>Не может признаваться неправомерным копирование (имитация) внешнего вида изделия</a:t>
            </a:r>
          </a:p>
          <a:p>
            <a:pPr algn="l">
              <a:defRPr sz="2800">
                <a:solidFill>
                  <a:srgbClr val="253957"/>
                </a:solidFill>
                <a:latin typeface="+mn-lt"/>
                <a:ea typeface="+mn-ea"/>
                <a:cs typeface="+mn-cs"/>
                <a:sym typeface="Arial Narrow"/>
              </a:defRPr>
            </a:pPr>
            <a:r>
              <a:rPr lang="ru-RU" sz="4400" spc="100" dirty="0"/>
              <a:t>или его частей, если такое копирование обусловлено исключительно их функционалом.</a:t>
            </a:r>
          </a:p>
          <a:p>
            <a:pPr algn="l">
              <a:defRPr sz="2800">
                <a:solidFill>
                  <a:srgbClr val="253957"/>
                </a:solidFill>
                <a:latin typeface="+mn-lt"/>
                <a:ea typeface="+mn-ea"/>
                <a:cs typeface="+mn-cs"/>
                <a:sym typeface="Arial Narrow"/>
              </a:defRPr>
            </a:pPr>
            <a:endParaRPr lang="ru-RU" sz="4400" spc="100" dirty="0"/>
          </a:p>
          <a:p>
            <a:pPr algn="r">
              <a:defRPr sz="2800">
                <a:solidFill>
                  <a:srgbClr val="253957"/>
                </a:solidFill>
                <a:latin typeface="+mn-lt"/>
                <a:ea typeface="+mn-ea"/>
                <a:cs typeface="+mn-cs"/>
                <a:sym typeface="Arial Narrow"/>
              </a:defRPr>
            </a:pPr>
            <a:r>
              <a:rPr lang="ru-RU" sz="4400" i="1" spc="100" dirty="0"/>
              <a:t>(Письмо ФАС России от 24.12.2015 № ИА/74666/15</a:t>
            </a:r>
          </a:p>
          <a:p>
            <a:pPr algn="r">
              <a:defRPr sz="2800">
                <a:solidFill>
                  <a:srgbClr val="253957"/>
                </a:solidFill>
                <a:latin typeface="+mn-lt"/>
                <a:ea typeface="+mn-ea"/>
                <a:cs typeface="+mn-cs"/>
                <a:sym typeface="Arial Narrow"/>
              </a:defRPr>
            </a:pPr>
            <a:r>
              <a:rPr lang="ru-RU" sz="4400" i="1" spc="100" dirty="0"/>
              <a:t>«О применении «четвёртого антимонопольного пакета»)</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конкурентной политики и регулирования рынков</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944" y="753969"/>
            <a:ext cx="864000" cy="864000"/>
          </a:xfrm>
          <a:prstGeom prst="rect">
            <a:avLst/>
          </a:prstGeom>
          <a:effectLst/>
        </p:spPr>
      </p:pic>
    </p:spTree>
    <p:extLst>
      <p:ext uri="{BB962C8B-B14F-4D97-AF65-F5344CB8AC3E}">
        <p14:creationId xmlns:p14="http://schemas.microsoft.com/office/powerpoint/2010/main" val="26391596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1065" y="2499130"/>
            <a:ext cx="22152175" cy="115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pc="-100" dirty="0"/>
              <a:t>АНАЛИЗЫ РЫНКОВ ПРИ ДЕЛАХ ПО СТАТЬЕ 14.6</a:t>
            </a:r>
            <a:endParaRPr spc="-100"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конкурентной политики и регулирования рынков</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944" y="753969"/>
            <a:ext cx="864000" cy="864000"/>
          </a:xfrm>
          <a:prstGeom prst="rect">
            <a:avLst/>
          </a:prstGeom>
          <a:effectLst/>
        </p:spPr>
      </p:pic>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3694919"/>
            <a:ext cx="21504095" cy="97878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ru-RU" sz="4400" spc="100" dirty="0"/>
              <a:t>По делам, возбуждённым по признакам нарушения статей 14.1 </a:t>
            </a:r>
            <a:r>
              <a:rPr lang="en-US" sz="4400" spc="100" dirty="0"/>
              <a:t>— </a:t>
            </a:r>
            <a:r>
              <a:rPr lang="ru-RU" sz="4400" spc="100" dirty="0"/>
              <a:t>14.8 Закона о защите конкуренции, анализ состояния конкуренции на товарном рынке включает следующие этапы:</a:t>
            </a:r>
          </a:p>
          <a:p>
            <a:pPr algn="l">
              <a:defRPr sz="2800">
                <a:solidFill>
                  <a:srgbClr val="253957"/>
                </a:solidFill>
                <a:latin typeface="+mn-lt"/>
                <a:ea typeface="+mn-ea"/>
                <a:cs typeface="+mn-cs"/>
                <a:sym typeface="Arial Narrow"/>
              </a:defRPr>
            </a:pPr>
            <a:endParaRPr lang="ru-RU" sz="4400" spc="100" dirty="0"/>
          </a:p>
          <a:p>
            <a:pPr lvl="3" algn="l">
              <a:defRPr sz="2800">
                <a:solidFill>
                  <a:srgbClr val="253957"/>
                </a:solidFill>
                <a:latin typeface="+mn-lt"/>
                <a:ea typeface="+mn-ea"/>
                <a:cs typeface="+mn-cs"/>
                <a:sym typeface="Arial Narrow"/>
              </a:defRPr>
            </a:pPr>
            <a:r>
              <a:rPr lang="ru-RU" sz="4400" spc="100" dirty="0"/>
              <a:t>а) определение временного интервала исследования товарного рынка;</a:t>
            </a:r>
          </a:p>
          <a:p>
            <a:pPr lvl="3" algn="l">
              <a:defRPr sz="2800">
                <a:solidFill>
                  <a:srgbClr val="253957"/>
                </a:solidFill>
                <a:latin typeface="+mn-lt"/>
                <a:ea typeface="+mn-ea"/>
                <a:cs typeface="+mn-cs"/>
                <a:sym typeface="Arial Narrow"/>
              </a:defRPr>
            </a:pPr>
            <a:r>
              <a:rPr lang="ru-RU" sz="4400" spc="100" dirty="0"/>
              <a:t>б) определение продуктовых границ товарного рынка;</a:t>
            </a:r>
            <a:endParaRPr lang="en-US" sz="4400" spc="100" dirty="0"/>
          </a:p>
          <a:p>
            <a:pPr lvl="3" algn="l">
              <a:defRPr sz="2800">
                <a:solidFill>
                  <a:srgbClr val="253957"/>
                </a:solidFill>
                <a:latin typeface="+mn-lt"/>
                <a:ea typeface="+mn-ea"/>
                <a:cs typeface="+mn-cs"/>
                <a:sym typeface="Arial Narrow"/>
              </a:defRPr>
            </a:pPr>
            <a:r>
              <a:rPr lang="ru-RU" sz="4400" spc="100" dirty="0"/>
              <a:t>в) определение географических границ товарного рынка;</a:t>
            </a:r>
          </a:p>
          <a:p>
            <a:pPr lvl="3" algn="l">
              <a:defRPr sz="2800">
                <a:solidFill>
                  <a:srgbClr val="253957"/>
                </a:solidFill>
                <a:latin typeface="+mn-lt"/>
                <a:ea typeface="+mn-ea"/>
                <a:cs typeface="+mn-cs"/>
                <a:sym typeface="Arial Narrow"/>
              </a:defRPr>
            </a:pPr>
            <a:r>
              <a:rPr lang="ru-RU" sz="4400" spc="100" dirty="0"/>
              <a:t>г) определение состава хозяйствующих субъектов</a:t>
            </a:r>
            <a:endParaRPr lang="en-US" sz="4400" spc="100" dirty="0"/>
          </a:p>
          <a:p>
            <a:pPr algn="l">
              <a:defRPr sz="2800">
                <a:solidFill>
                  <a:srgbClr val="253957"/>
                </a:solidFill>
                <a:latin typeface="+mn-lt"/>
                <a:ea typeface="+mn-ea"/>
                <a:cs typeface="+mn-cs"/>
                <a:sym typeface="Arial Narrow"/>
              </a:defRPr>
            </a:pPr>
            <a:endParaRPr lang="ru-RU" sz="4400" spc="100" dirty="0"/>
          </a:p>
          <a:p>
            <a:pPr algn="r">
              <a:defRPr sz="2800">
                <a:solidFill>
                  <a:srgbClr val="253957"/>
                </a:solidFill>
                <a:latin typeface="+mn-lt"/>
                <a:ea typeface="+mn-ea"/>
                <a:cs typeface="+mn-cs"/>
                <a:sym typeface="Arial Narrow"/>
              </a:defRPr>
            </a:pPr>
            <a:r>
              <a:rPr lang="ru-RU" sz="4400" i="1" spc="100" dirty="0"/>
              <a:t>(п. 10.6 приказа ФАС России от 28.04.2010 № 220</a:t>
            </a:r>
          </a:p>
          <a:p>
            <a:pPr algn="r">
              <a:defRPr sz="2800">
                <a:solidFill>
                  <a:srgbClr val="253957"/>
                </a:solidFill>
                <a:latin typeface="+mn-lt"/>
                <a:ea typeface="+mn-ea"/>
                <a:cs typeface="+mn-cs"/>
                <a:sym typeface="Arial Narrow"/>
              </a:defRPr>
            </a:pPr>
            <a:r>
              <a:rPr lang="ru-RU" sz="4400" i="1" spc="100" dirty="0"/>
              <a:t>«Об утверждении Порядка проведения анализа</a:t>
            </a:r>
          </a:p>
          <a:p>
            <a:pPr algn="r">
              <a:defRPr sz="2800">
                <a:solidFill>
                  <a:srgbClr val="253957"/>
                </a:solidFill>
                <a:latin typeface="+mn-lt"/>
                <a:ea typeface="+mn-ea"/>
                <a:cs typeface="+mn-cs"/>
                <a:sym typeface="Arial Narrow"/>
              </a:defRPr>
            </a:pPr>
            <a:r>
              <a:rPr lang="ru-RU" sz="4400" i="1" spc="100" dirty="0"/>
              <a:t>состояния конкуренции на товарном рынке»)</a:t>
            </a:r>
          </a:p>
          <a:p>
            <a:pPr algn="r">
              <a:defRPr sz="2800">
                <a:solidFill>
                  <a:srgbClr val="253957"/>
                </a:solidFill>
                <a:latin typeface="+mn-lt"/>
                <a:ea typeface="+mn-ea"/>
                <a:cs typeface="+mn-cs"/>
                <a:sym typeface="Arial Narrow"/>
              </a:defRPr>
            </a:pPr>
            <a:endParaRPr lang="ru-RU" sz="4400" i="1" spc="100" dirty="0"/>
          </a:p>
        </p:txBody>
      </p:sp>
    </p:spTree>
    <p:extLst>
      <p:ext uri="{BB962C8B-B14F-4D97-AF65-F5344CB8AC3E}">
        <p14:creationId xmlns:p14="http://schemas.microsoft.com/office/powerpoint/2010/main" val="134975304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1065" y="2499130"/>
            <a:ext cx="22152175" cy="2630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pc="-100" dirty="0"/>
              <a:t>Что делать, если товары не относятся</a:t>
            </a:r>
          </a:p>
          <a:p>
            <a:pPr algn="l">
              <a:defRPr sz="7000" b="1" cap="all">
                <a:solidFill>
                  <a:srgbClr val="253957"/>
                </a:solidFill>
                <a:latin typeface="+mn-lt"/>
                <a:ea typeface="+mn-ea"/>
                <a:cs typeface="+mn-cs"/>
                <a:sym typeface="Arial Narrow"/>
              </a:defRPr>
            </a:pPr>
            <a:r>
              <a:rPr lang="ru-RU" spc="-100" dirty="0"/>
              <a:t>К продуктовым границам одного товарного рынка?</a:t>
            </a:r>
            <a:endParaRPr spc="-100"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Институт конкурентной политики и регулирования рынков</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944" y="753969"/>
            <a:ext cx="864000" cy="864000"/>
          </a:xfrm>
          <a:prstGeom prst="rect">
            <a:avLst/>
          </a:prstGeom>
          <a:effectLst/>
        </p:spPr>
      </p:pic>
      <p:pic>
        <p:nvPicPr>
          <p:cNvPr id="1026" name="Picture 2" descr="https://news.meatbranch.com/wp-content/uploads/2019/11/upakovka.jpg"/>
          <p:cNvPicPr>
            <a:picLocks noChangeAspect="1" noChangeArrowheads="1"/>
          </p:cNvPicPr>
          <p:nvPr/>
        </p:nvPicPr>
        <p:blipFill rotWithShape="1">
          <a:blip r:embed="rId4">
            <a:extLst>
              <a:ext uri="{28A0092B-C50C-407E-A947-70E740481C1C}">
                <a14:useLocalDpi xmlns:a14="http://schemas.microsoft.com/office/drawing/2010/main" val="0"/>
              </a:ext>
            </a:extLst>
          </a:blip>
          <a:srcRect l="3591" t="955" r="4386"/>
          <a:stretch/>
        </p:blipFill>
        <p:spPr bwMode="auto">
          <a:xfrm>
            <a:off x="1226606" y="4892414"/>
            <a:ext cx="11593288" cy="88235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3057495" y="5111553"/>
            <a:ext cx="10295745" cy="7507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defRPr sz="2800">
                <a:solidFill>
                  <a:srgbClr val="253957"/>
                </a:solidFill>
                <a:latin typeface="+mn-lt"/>
                <a:ea typeface="+mn-ea"/>
                <a:cs typeface="+mn-cs"/>
                <a:sym typeface="Arial Narrow"/>
              </a:defRPr>
            </a:pPr>
            <a:r>
              <a:rPr lang="ru-RU" sz="4400" spc="100" dirty="0"/>
              <a:t>Дело №</a:t>
            </a:r>
            <a:r>
              <a:rPr lang="en-US" sz="4400" spc="100" dirty="0"/>
              <a:t> </a:t>
            </a:r>
            <a:r>
              <a:rPr lang="ru-RU" sz="4400" spc="100" dirty="0"/>
              <a:t>А40-195272/2018</a:t>
            </a:r>
          </a:p>
          <a:p>
            <a:pPr>
              <a:defRPr sz="2800">
                <a:solidFill>
                  <a:srgbClr val="253957"/>
                </a:solidFill>
                <a:latin typeface="+mn-lt"/>
                <a:ea typeface="+mn-ea"/>
                <a:cs typeface="+mn-cs"/>
                <a:sym typeface="Arial Narrow"/>
              </a:defRPr>
            </a:pPr>
            <a:r>
              <a:rPr lang="ru-RU" sz="4400" i="1" spc="100" dirty="0"/>
              <a:t>МИРАТОРГ </a:t>
            </a:r>
            <a:r>
              <a:rPr lang="en-US" sz="4400" i="1" spc="100" dirty="0"/>
              <a:t>vs</a:t>
            </a:r>
            <a:r>
              <a:rPr lang="ru-RU" sz="4400" i="1" spc="100" dirty="0"/>
              <a:t> ВИЛОН</a:t>
            </a:r>
          </a:p>
          <a:p>
            <a:pPr>
              <a:defRPr sz="2800">
                <a:solidFill>
                  <a:srgbClr val="253957"/>
                </a:solidFill>
                <a:latin typeface="+mn-lt"/>
                <a:ea typeface="+mn-ea"/>
                <a:cs typeface="+mn-cs"/>
                <a:sym typeface="Arial Narrow"/>
              </a:defRPr>
            </a:pPr>
            <a:endParaRPr lang="ru-RU" sz="4400" i="1" spc="100" dirty="0"/>
          </a:p>
          <a:p>
            <a:pPr>
              <a:defRPr sz="2800">
                <a:solidFill>
                  <a:srgbClr val="253957"/>
                </a:solidFill>
                <a:latin typeface="+mn-lt"/>
                <a:ea typeface="+mn-ea"/>
                <a:cs typeface="+mn-cs"/>
                <a:sym typeface="Arial Narrow"/>
              </a:defRPr>
            </a:pPr>
            <a:r>
              <a:rPr lang="ru-RU" sz="4400" i="1" u="sng" spc="100" dirty="0"/>
              <a:t>Заменимы ли котлеты и томлёное мясо?</a:t>
            </a:r>
          </a:p>
          <a:p>
            <a:pPr>
              <a:defRPr sz="2800">
                <a:solidFill>
                  <a:srgbClr val="253957"/>
                </a:solidFill>
                <a:latin typeface="+mn-lt"/>
                <a:ea typeface="+mn-ea"/>
                <a:cs typeface="+mn-cs"/>
                <a:sym typeface="Arial Narrow"/>
              </a:defRPr>
            </a:pPr>
            <a:endParaRPr lang="ru-RU" sz="4400" i="1" spc="100" dirty="0"/>
          </a:p>
          <a:p>
            <a:pPr>
              <a:defRPr sz="2800">
                <a:solidFill>
                  <a:srgbClr val="253957"/>
                </a:solidFill>
                <a:latin typeface="+mn-lt"/>
                <a:ea typeface="+mn-ea"/>
                <a:cs typeface="+mn-cs"/>
                <a:sym typeface="Arial Narrow"/>
              </a:defRPr>
            </a:pPr>
            <a:r>
              <a:rPr lang="ru-RU" sz="4400" i="1" dirty="0">
                <a:sym typeface="Arial Narrow"/>
              </a:rPr>
              <a:t>Лаборатория социологической экспертизы</a:t>
            </a:r>
          </a:p>
          <a:p>
            <a:pPr>
              <a:defRPr sz="2800">
                <a:solidFill>
                  <a:srgbClr val="253957"/>
                </a:solidFill>
                <a:latin typeface="+mn-lt"/>
                <a:ea typeface="+mn-ea"/>
                <a:cs typeface="+mn-cs"/>
                <a:sym typeface="Arial Narrow"/>
              </a:defRPr>
            </a:pPr>
            <a:r>
              <a:rPr lang="en-US" sz="4400" i="1" dirty="0">
                <a:sym typeface="Arial Narrow"/>
              </a:rPr>
              <a:t>vs</a:t>
            </a:r>
            <a:endParaRPr lang="ru-RU" sz="4400" i="1" dirty="0">
              <a:sym typeface="Arial Narrow"/>
            </a:endParaRPr>
          </a:p>
          <a:p>
            <a:pPr>
              <a:defRPr sz="2800">
                <a:solidFill>
                  <a:srgbClr val="253957"/>
                </a:solidFill>
                <a:latin typeface="+mn-lt"/>
                <a:ea typeface="+mn-ea"/>
                <a:cs typeface="+mn-cs"/>
                <a:sym typeface="Arial Narrow"/>
              </a:defRPr>
            </a:pPr>
            <a:r>
              <a:rPr lang="ru-RU" sz="4400" i="1" dirty="0">
                <a:sym typeface="Arial Narrow"/>
              </a:rPr>
              <a:t>ВЦИОМ</a:t>
            </a:r>
          </a:p>
          <a:p>
            <a:pPr>
              <a:defRPr sz="2800">
                <a:solidFill>
                  <a:srgbClr val="253957"/>
                </a:solidFill>
                <a:latin typeface="+mn-lt"/>
                <a:ea typeface="+mn-ea"/>
                <a:cs typeface="+mn-cs"/>
                <a:sym typeface="Arial Narrow"/>
              </a:defRPr>
            </a:pPr>
            <a:endParaRPr lang="ru-RU" sz="4400" dirty="0">
              <a:sym typeface="Arial Narrow"/>
            </a:endParaRPr>
          </a:p>
          <a:p>
            <a:pPr>
              <a:defRPr sz="2800">
                <a:solidFill>
                  <a:srgbClr val="253957"/>
                </a:solidFill>
                <a:latin typeface="+mn-lt"/>
                <a:ea typeface="+mn-ea"/>
                <a:cs typeface="+mn-cs"/>
                <a:sym typeface="Arial Narrow"/>
              </a:defRPr>
            </a:pPr>
            <a:r>
              <a:rPr lang="ru-RU" sz="4400" u="sng" dirty="0">
                <a:sym typeface="Arial Narrow"/>
              </a:rPr>
              <a:t>Схожесть упаковки = схожесть продукта?</a:t>
            </a:r>
          </a:p>
          <a:p>
            <a:pPr algn="l">
              <a:defRPr sz="2800">
                <a:solidFill>
                  <a:srgbClr val="253957"/>
                </a:solidFill>
                <a:latin typeface="+mn-lt"/>
                <a:ea typeface="+mn-ea"/>
                <a:cs typeface="+mn-cs"/>
                <a:sym typeface="Arial Narrow"/>
              </a:defRPr>
            </a:pPr>
            <a:endParaRPr lang="ru-RU" sz="4400" i="1" spc="100" dirty="0"/>
          </a:p>
          <a:p>
            <a:pPr algn="l">
              <a:defRPr sz="2800">
                <a:solidFill>
                  <a:srgbClr val="253957"/>
                </a:solidFill>
                <a:latin typeface="+mn-lt"/>
                <a:ea typeface="+mn-ea"/>
                <a:cs typeface="+mn-cs"/>
                <a:sym typeface="Arial Narrow"/>
              </a:defRPr>
            </a:pPr>
            <a:endParaRPr lang="ru-RU" sz="4400" i="1" spc="100" dirty="0"/>
          </a:p>
          <a:p>
            <a:pPr algn="l">
              <a:defRPr sz="2800">
                <a:solidFill>
                  <a:srgbClr val="253957"/>
                </a:solidFill>
                <a:latin typeface="+mn-lt"/>
                <a:ea typeface="+mn-ea"/>
                <a:cs typeface="+mn-cs"/>
                <a:sym typeface="Arial Narrow"/>
              </a:defRPr>
            </a:pPr>
            <a:endParaRPr lang="ru-RU" sz="4400" i="1" spc="100" dirty="0"/>
          </a:p>
        </p:txBody>
      </p:sp>
    </p:spTree>
    <p:extLst>
      <p:ext uri="{BB962C8B-B14F-4D97-AF65-F5344CB8AC3E}">
        <p14:creationId xmlns:p14="http://schemas.microsoft.com/office/powerpoint/2010/main" val="338945068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214</TotalTime>
  <Words>919</Words>
  <Application>Microsoft Office PowerPoint</Application>
  <PresentationFormat>Произвольный</PresentationFormat>
  <Paragraphs>104</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 Narrow</vt:lpstr>
      <vt:lpstr>Helvetica</vt:lpstr>
      <vt:lpstr>Helvetica Light</vt:lpstr>
      <vt:lpstr>Helvetica Neue</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Misha Shikhmuradov</dc:creator>
  <cp:lastModifiedBy>Шихмурадов Михаил Сердарович</cp:lastModifiedBy>
  <cp:revision>27</cp:revision>
  <dcterms:modified xsi:type="dcterms:W3CDTF">2020-07-14T11:31:44Z</dcterms:modified>
</cp:coreProperties>
</file>